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sldIdLst>
    <p:sldId id="256" r:id="rId2"/>
    <p:sldId id="606" r:id="rId3"/>
    <p:sldId id="524" r:id="rId4"/>
    <p:sldId id="540" r:id="rId5"/>
    <p:sldId id="647" r:id="rId6"/>
    <p:sldId id="646" r:id="rId7"/>
    <p:sldId id="645" r:id="rId8"/>
    <p:sldId id="643" r:id="rId9"/>
    <p:sldId id="634" r:id="rId10"/>
    <p:sldId id="633" r:id="rId11"/>
    <p:sldId id="635" r:id="rId12"/>
    <p:sldId id="636" r:id="rId13"/>
    <p:sldId id="541" r:id="rId14"/>
    <p:sldId id="644" r:id="rId15"/>
    <p:sldId id="648" r:id="rId16"/>
    <p:sldId id="649" r:id="rId17"/>
    <p:sldId id="650" r:id="rId18"/>
    <p:sldId id="651" r:id="rId19"/>
    <p:sldId id="653" r:id="rId20"/>
    <p:sldId id="652" r:id="rId21"/>
    <p:sldId id="31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310632-0824-445C-9EE4-E33E86F051F1}">
          <p14:sldIdLst>
            <p14:sldId id="256"/>
            <p14:sldId id="606"/>
            <p14:sldId id="524"/>
            <p14:sldId id="540"/>
            <p14:sldId id="647"/>
            <p14:sldId id="646"/>
            <p14:sldId id="645"/>
            <p14:sldId id="643"/>
            <p14:sldId id="634"/>
            <p14:sldId id="633"/>
            <p14:sldId id="635"/>
            <p14:sldId id="636"/>
            <p14:sldId id="541"/>
            <p14:sldId id="644"/>
            <p14:sldId id="648"/>
            <p14:sldId id="649"/>
            <p14:sldId id="650"/>
            <p14:sldId id="651"/>
            <p14:sldId id="653"/>
            <p14:sldId id="652"/>
            <p14:sldId id="317"/>
          </p14:sldIdLst>
        </p14:section>
        <p14:section name="Untitled Section" id="{7740CEF7-E6B7-4D56-904F-4455E05AF7A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56E47-6989-C04A-9BD3-E847A7F6305C}" v="2" dt="2023-11-17T11:34:59.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0" autoAdjust="0"/>
    <p:restoredTop sz="95574"/>
  </p:normalViewPr>
  <p:slideViewPr>
    <p:cSldViewPr snapToGrid="0">
      <p:cViewPr>
        <p:scale>
          <a:sx n="62" d="100"/>
          <a:sy n="62" d="100"/>
        </p:scale>
        <p:origin x="144" y="9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11C93-43F0-AC46-AB52-A6D0305192CF}" type="datetimeFigureOut">
              <a:rPr lang="en-US" smtClean="0"/>
              <a:t>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5922F-3389-0E45-8836-55AD2B3C2081}" type="slidenum">
              <a:rPr lang="en-US" smtClean="0"/>
              <a:t>‹#›</a:t>
            </a:fld>
            <a:endParaRPr lang="en-US"/>
          </a:p>
        </p:txBody>
      </p:sp>
    </p:spTree>
    <p:extLst>
      <p:ext uri="{BB962C8B-B14F-4D97-AF65-F5344CB8AC3E}">
        <p14:creationId xmlns:p14="http://schemas.microsoft.com/office/powerpoint/2010/main" val="14834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A58D97D-7DED-4066-AB05-14C4C8D42532}" type="datetimeFigureOut">
              <a:rPr lang="en-US" smtClean="0"/>
              <a:t>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7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02643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4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273695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8D97D-7DED-4066-AB05-14C4C8D42532}" type="datetimeFigureOut">
              <a:rPr lang="en-US" smtClean="0"/>
              <a:t>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8D97D-7DED-4066-AB05-14C4C8D42532}" type="datetimeFigureOut">
              <a:rPr lang="en-US" smtClean="0"/>
              <a:t>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62871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8D97D-7DED-4066-AB05-14C4C8D42532}" type="datetimeFigureOut">
              <a:rPr lang="en-US" smtClean="0"/>
              <a:t>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343628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8D97D-7DED-4066-AB05-14C4C8D42532}" type="datetimeFigureOut">
              <a:rPr lang="en-US" smtClean="0"/>
              <a:t>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63459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8D97D-7DED-4066-AB05-14C4C8D42532}" type="datetimeFigureOut">
              <a:rPr lang="en-US" smtClean="0"/>
              <a:t>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311070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8D97D-7DED-4066-AB05-14C4C8D42532}" type="datetimeFigureOut">
              <a:rPr lang="en-US" smtClean="0"/>
              <a:t>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88311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8D97D-7DED-4066-AB05-14C4C8D42532}" type="datetimeFigureOut">
              <a:rPr lang="en-US" smtClean="0"/>
              <a:t>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0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58D97D-7DED-4066-AB05-14C4C8D42532}" type="datetimeFigureOut">
              <a:rPr lang="en-US" smtClean="0"/>
              <a:t>2/8/25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B84130-AF0A-4E9D-9AF0-4A196B512A7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6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kmittalservicetax@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file:///C:/Program%20Files%20(x86)/GST-ExCus/__146712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BD9D-0FF8-4DC5-8BC3-05B342803108}"/>
              </a:ext>
            </a:extLst>
          </p:cNvPr>
          <p:cNvSpPr>
            <a:spLocks noGrp="1"/>
          </p:cNvSpPr>
          <p:nvPr>
            <p:ph type="ctrTitle"/>
          </p:nvPr>
        </p:nvSpPr>
        <p:spPr>
          <a:xfrm>
            <a:off x="79022" y="4674907"/>
            <a:ext cx="8313138" cy="1748270"/>
          </a:xfrm>
        </p:spPr>
        <p:txBody>
          <a:bodyPr>
            <a:noAutofit/>
          </a:bodyPr>
          <a:lstStyle/>
          <a:p>
            <a:r>
              <a:rPr lang="en-US" sz="1900" b="0" i="0" u="none" strike="noStrike" baseline="0" dirty="0">
                <a:solidFill>
                  <a:srgbClr val="000000"/>
                </a:solidFill>
              </a:rPr>
              <a:t>Topic</a:t>
            </a:r>
            <a:r>
              <a:rPr lang="en-US" sz="1900" dirty="0">
                <a:solidFill>
                  <a:srgbClr val="000000"/>
                </a:solidFill>
              </a:rPr>
              <a:t>– </a:t>
            </a:r>
            <a:r>
              <a:rPr lang="en-IN" sz="1900" dirty="0">
                <a:solidFill>
                  <a:srgbClr val="000000"/>
                </a:solidFill>
              </a:rPr>
              <a:t>”appeal and Revision under GST- MAJOR challenges and representation</a:t>
            </a:r>
            <a:r>
              <a:rPr lang="en-US" sz="1900" dirty="0">
                <a:solidFill>
                  <a:srgbClr val="000000"/>
                </a:solidFill>
              </a:rPr>
              <a:t>”</a:t>
            </a:r>
            <a:br>
              <a:rPr lang="en-US" sz="1800" dirty="0">
                <a:solidFill>
                  <a:srgbClr val="000000"/>
                </a:solidFill>
              </a:rPr>
            </a:br>
            <a:br>
              <a:rPr lang="en-US" sz="1800" dirty="0">
                <a:solidFill>
                  <a:srgbClr val="000000"/>
                </a:solidFill>
              </a:rPr>
            </a:br>
            <a:r>
              <a:rPr lang="en-US" sz="1800" dirty="0">
                <a:solidFill>
                  <a:srgbClr val="000000"/>
                </a:solidFill>
              </a:rPr>
              <a:t>BY </a:t>
            </a:r>
            <a:r>
              <a:rPr lang="en-US" sz="1800" dirty="0" err="1">
                <a:solidFill>
                  <a:srgbClr val="000000"/>
                </a:solidFill>
              </a:rPr>
              <a:t>icai</a:t>
            </a:r>
            <a:r>
              <a:rPr lang="en-US" sz="1800" dirty="0">
                <a:solidFill>
                  <a:srgbClr val="000000"/>
                </a:solidFill>
              </a:rPr>
              <a:t> and </a:t>
            </a:r>
            <a:r>
              <a:rPr lang="en-US" sz="1800" dirty="0" err="1">
                <a:solidFill>
                  <a:srgbClr val="000000"/>
                </a:solidFill>
              </a:rPr>
              <a:t>eIRC</a:t>
            </a:r>
            <a:r>
              <a:rPr lang="en-US" sz="1800" dirty="0">
                <a:solidFill>
                  <a:srgbClr val="000000"/>
                </a:solidFill>
              </a:rPr>
              <a:t> of ICAI</a:t>
            </a:r>
            <a:br>
              <a:rPr lang="en-US" sz="1800" dirty="0">
                <a:solidFill>
                  <a:srgbClr val="000000"/>
                </a:solidFill>
              </a:rPr>
            </a:br>
            <a:r>
              <a:rPr lang="en-US" sz="1200" b="1" dirty="0">
                <a:solidFill>
                  <a:srgbClr val="000000"/>
                </a:solidFill>
                <a:latin typeface="Calibri" panose="020F0502020204030204" pitchFamily="34" charset="0"/>
                <a:cs typeface="Times New Roman" panose="02020603050405020304" pitchFamily="18" charset="0"/>
              </a:rPr>
              <a:t>Saturday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,0</a:t>
            </a:r>
            <a:r>
              <a:rPr lang="en-US" sz="1200" b="1" dirty="0">
                <a:latin typeface="Calibri" panose="020F0502020204030204" pitchFamily="34" charset="0"/>
                <a:ea typeface="Calibri" panose="020F0502020204030204" pitchFamily="34" charset="0"/>
                <a:cs typeface="Times New Roman" panose="02020603050405020304" pitchFamily="18" charset="0"/>
              </a:rPr>
              <a:t>8</a:t>
            </a:r>
            <a:r>
              <a:rPr lang="en-US" sz="1200" b="1" baseline="30000" dirty="0">
                <a:latin typeface="Calibri" panose="020F0502020204030204" pitchFamily="34" charset="0"/>
                <a:ea typeface="Calibri" panose="020F0502020204030204" pitchFamily="34" charset="0"/>
                <a:cs typeface="Times New Roman" panose="02020603050405020304" pitchFamily="18" charset="0"/>
              </a:rPr>
              <a:t>tht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FEBRUARY 2025 – 6.00 PM – 07.00 PM</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solidFill>
                <a:srgbClr val="0070C0"/>
              </a:solidFill>
            </a:endParaRPr>
          </a:p>
        </p:txBody>
      </p:sp>
      <p:sp>
        <p:nvSpPr>
          <p:cNvPr id="6" name="Subtitle 2">
            <a:extLst>
              <a:ext uri="{FF2B5EF4-FFF2-40B4-BE49-F238E27FC236}">
                <a16:creationId xmlns:a16="http://schemas.microsoft.com/office/drawing/2014/main" id="{09AA2A18-C5B8-4C61-8504-22D045553B46}"/>
              </a:ext>
            </a:extLst>
          </p:cNvPr>
          <p:cNvSpPr txBox="1">
            <a:spLocks/>
          </p:cNvSpPr>
          <p:nvPr/>
        </p:nvSpPr>
        <p:spPr>
          <a:xfrm>
            <a:off x="8921308" y="4852072"/>
            <a:ext cx="2189672" cy="1463040"/>
          </a:xfrm>
          <a:prstGeom prst="rect">
            <a:avLst/>
          </a:prstGeom>
        </p:spPr>
        <p:txBody>
          <a:bodyPr vert="horz" lIns="91440" tIns="45720" rIns="91440" bIns="45720" rtlCol="0" anchor="ctr">
            <a:normAutofit fontScale="40000" lnSpcReduction="2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jkmittalgst@gmail.com</a:t>
            </a:r>
          </a:p>
        </p:txBody>
      </p:sp>
    </p:spTree>
    <p:extLst>
      <p:ext uri="{BB962C8B-B14F-4D97-AF65-F5344CB8AC3E}">
        <p14:creationId xmlns:p14="http://schemas.microsoft.com/office/powerpoint/2010/main" val="230900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4ED9B-E32E-5BF1-1B22-8890D19537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28021E-E223-1498-0BF6-4E8532FC4D1C}"/>
              </a:ext>
            </a:extLst>
          </p:cNvPr>
          <p:cNvSpPr txBox="1"/>
          <p:nvPr/>
        </p:nvSpPr>
        <p:spPr>
          <a:xfrm>
            <a:off x="427566" y="146186"/>
            <a:ext cx="11184467" cy="6717416"/>
          </a:xfrm>
          <a:prstGeom prst="rect">
            <a:avLst/>
          </a:prstGeom>
          <a:noFill/>
        </p:spPr>
        <p:txBody>
          <a:bodyPr wrap="square">
            <a:spAutoFit/>
          </a:bodyPr>
          <a:lstStyle/>
          <a:p>
            <a:pPr algn="ctr">
              <a:lnSpc>
                <a:spcPct val="107000"/>
              </a:lnSpc>
              <a:spcAft>
                <a:spcPts val="800"/>
              </a:spcAft>
            </a:pPr>
            <a:r>
              <a:rPr lang="en-US" sz="2400" dirty="0"/>
              <a:t>Section 107 (11) –can appellant authority remand back the matter</a:t>
            </a:r>
            <a:endParaRPr lang="en-IN" sz="2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w Cen MT" panose="020B0602020104020603" pitchFamily="34" charset="0"/>
              <a:buChar char=" "/>
              <a:tabLst>
                <a:tab pos="457200" algn="l"/>
              </a:tabLst>
            </a:pPr>
            <a:endPar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800" kern="0" dirty="0">
                <a:effectLst/>
                <a:highlight>
                  <a:srgbClr val="FFFF00"/>
                </a:highlight>
                <a:latin typeface="Times New Roman" panose="02020603050405020304" pitchFamily="18" charset="0"/>
                <a:ea typeface="Times New Roman" panose="02020603050405020304" pitchFamily="18" charset="0"/>
              </a:rPr>
              <a:t>No power to remand back -</a:t>
            </a:r>
            <a:r>
              <a:rPr lang="en-IN" sz="2800" kern="0" dirty="0">
                <a:effectLst/>
                <a:latin typeface="Times New Roman" panose="02020603050405020304" pitchFamily="18" charset="0"/>
                <a:ea typeface="Times New Roman" panose="02020603050405020304" pitchFamily="18" charset="0"/>
              </a:rPr>
              <a:t> </a:t>
            </a:r>
            <a:r>
              <a:rPr lang="en-US" sz="3200" kern="0" dirty="0">
                <a:effectLst/>
                <a:latin typeface="Times New Roman" panose="02020603050405020304" pitchFamily="18" charset="0"/>
                <a:ea typeface="Times New Roman" panose="02020603050405020304" pitchFamily="18" charset="0"/>
              </a:rPr>
              <a:t>confirming, modifying or annulling the decision or order appealed against but shall not refer the case back to the adjudicating authority that passed the said decision or order</a:t>
            </a:r>
            <a:r>
              <a:rPr lang="en-IN" sz="2800" kern="0" dirty="0">
                <a:latin typeface="Times New Roman" panose="02020603050405020304" pitchFamily="18" charset="0"/>
                <a:ea typeface="Times New Roman" panose="02020603050405020304" pitchFamily="18" charset="0"/>
              </a:rPr>
              <a:t>. </a:t>
            </a:r>
            <a:r>
              <a:rPr lang="en-IN" sz="2800" kern="0" dirty="0">
                <a:solidFill>
                  <a:srgbClr val="FF0000"/>
                </a:solidFill>
                <a:latin typeface="Times New Roman" panose="02020603050405020304" pitchFamily="18" charset="0"/>
                <a:ea typeface="Times New Roman" panose="02020603050405020304" pitchFamily="18" charset="0"/>
              </a:rPr>
              <a:t> Allahabad High </a:t>
            </a:r>
            <a:r>
              <a:rPr lang="en-IN" sz="2800" kern="0" dirty="0" err="1">
                <a:solidFill>
                  <a:srgbClr val="FF0000"/>
                </a:solidFill>
                <a:latin typeface="Times New Roman" panose="02020603050405020304" pitchFamily="18" charset="0"/>
                <a:ea typeface="Times New Roman" panose="02020603050405020304" pitchFamily="18" charset="0"/>
              </a:rPr>
              <a:t>Cout</a:t>
            </a:r>
            <a:r>
              <a:rPr lang="en-IN" sz="2800" kern="0" dirty="0">
                <a:solidFill>
                  <a:srgbClr val="FF0000"/>
                </a:solidFill>
                <a:latin typeface="Times New Roman" panose="02020603050405020304" pitchFamily="18" charset="0"/>
                <a:ea typeface="Times New Roman" panose="02020603050405020304" pitchFamily="18" charset="0"/>
              </a:rPr>
              <a:t> has held that the Appellate Authority has no power of remand the matter to the Adjudicating Authority.  </a:t>
            </a:r>
          </a:p>
          <a:p>
            <a:pPr algn="just"/>
            <a:r>
              <a:rPr lang="en-IN" sz="2800" kern="0" dirty="0">
                <a:solidFill>
                  <a:srgbClr val="FF0000"/>
                </a:solidFill>
                <a:latin typeface="Times New Roman" panose="02020603050405020304" pitchFamily="18" charset="0"/>
                <a:ea typeface="Times New Roman" panose="02020603050405020304" pitchFamily="18" charset="0"/>
              </a:rPr>
              <a:t>2024: AHC: 16550-DB  Writ Tax No. 1417 of 2023 in M/s </a:t>
            </a:r>
            <a:r>
              <a:rPr lang="en-IN" sz="2800" kern="0" dirty="0" err="1">
                <a:solidFill>
                  <a:srgbClr val="FF0000"/>
                </a:solidFill>
                <a:latin typeface="Times New Roman" panose="02020603050405020304" pitchFamily="18" charset="0"/>
                <a:ea typeface="Times New Roman" panose="02020603050405020304" pitchFamily="18" charset="0"/>
              </a:rPr>
              <a:t>Krons</a:t>
            </a:r>
            <a:r>
              <a:rPr lang="en-IN" sz="2800" kern="0" dirty="0">
                <a:solidFill>
                  <a:srgbClr val="FF0000"/>
                </a:solidFill>
                <a:latin typeface="Times New Roman" panose="02020603050405020304" pitchFamily="18" charset="0"/>
                <a:ea typeface="Times New Roman" panose="02020603050405020304" pitchFamily="18" charset="0"/>
              </a:rPr>
              <a:t> Solutions India </a:t>
            </a:r>
            <a:r>
              <a:rPr lang="en-IN" sz="2800" kern="0" dirty="0" err="1">
                <a:solidFill>
                  <a:srgbClr val="FF0000"/>
                </a:solidFill>
                <a:latin typeface="Times New Roman" panose="02020603050405020304" pitchFamily="18" charset="0"/>
                <a:ea typeface="Times New Roman" panose="02020603050405020304" pitchFamily="18" charset="0"/>
              </a:rPr>
              <a:t>Pvt.</a:t>
            </a:r>
            <a:r>
              <a:rPr lang="en-IN" sz="2800" kern="0" dirty="0">
                <a:solidFill>
                  <a:srgbClr val="FF0000"/>
                </a:solidFill>
                <a:latin typeface="Times New Roman" panose="02020603050405020304" pitchFamily="18" charset="0"/>
                <a:ea typeface="Times New Roman" panose="02020603050405020304" pitchFamily="18" charset="0"/>
              </a:rPr>
              <a:t> Ltd.  V UOI &amp; Ors. – held that “7…. Any doubt in that regard has been clarified by the legislature itself by stating that the appeal authority shall not refer the </a:t>
            </a:r>
            <a:r>
              <a:rPr lang="en-IN" sz="2800" kern="0" dirty="0" err="1">
                <a:solidFill>
                  <a:srgbClr val="FF0000"/>
                </a:solidFill>
                <a:latin typeface="Times New Roman" panose="02020603050405020304" pitchFamily="18" charset="0"/>
                <a:ea typeface="Times New Roman" panose="02020603050405020304" pitchFamily="18" charset="0"/>
              </a:rPr>
              <a:t>mattte</a:t>
            </a:r>
            <a:r>
              <a:rPr lang="en-IN" sz="2800" kern="0" dirty="0">
                <a:solidFill>
                  <a:srgbClr val="FF0000"/>
                </a:solidFill>
                <a:latin typeface="Times New Roman" panose="02020603050405020304" pitchFamily="18" charset="0"/>
                <a:ea typeface="Times New Roman" panose="02020603050405020304" pitchFamily="18" charset="0"/>
              </a:rPr>
              <a:t> back to the adjudicating authority” </a:t>
            </a:r>
            <a:r>
              <a:rPr lang="en-IN" sz="3200" dirty="0" err="1">
                <a:solidFill>
                  <a:srgbClr val="000000"/>
                </a:solidFill>
                <a:effectLst/>
                <a:latin typeface="Times New Roman" panose="02020603050405020304" pitchFamily="18" charset="0"/>
                <a:ea typeface="Times New Roman" panose="02020603050405020304" pitchFamily="18" charset="0"/>
              </a:rPr>
              <a:t>Tvl</a:t>
            </a:r>
            <a:r>
              <a:rPr lang="en-IN" sz="3200" dirty="0">
                <a:solidFill>
                  <a:srgbClr val="000000"/>
                </a:solidFill>
                <a:effectLst/>
                <a:latin typeface="Times New Roman" panose="02020603050405020304" pitchFamily="18" charset="0"/>
                <a:ea typeface="Times New Roman" panose="02020603050405020304" pitchFamily="18" charset="0"/>
              </a:rPr>
              <a:t>. Shivam Steels v Assistant Commissioner (ST)(FAC), in W. P.No.15335 of 2024</a:t>
            </a:r>
            <a:r>
              <a:rPr lang="en-IN" sz="2400" dirty="0">
                <a:effectLst/>
              </a:rPr>
              <a:t> .</a:t>
            </a:r>
            <a:endParaRPr lang="en-IN" sz="2800" kern="0" dirty="0">
              <a:solidFill>
                <a:srgbClr val="FF0000"/>
              </a:solidFill>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68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2789D-3630-A9EF-2E26-E3BF987555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753714-A9A9-E3CC-2828-85A005A5ADFF}"/>
              </a:ext>
            </a:extLst>
          </p:cNvPr>
          <p:cNvSpPr txBox="1"/>
          <p:nvPr/>
        </p:nvSpPr>
        <p:spPr>
          <a:xfrm>
            <a:off x="427566" y="146186"/>
            <a:ext cx="11184467" cy="7051930"/>
          </a:xfrm>
          <a:prstGeom prst="rect">
            <a:avLst/>
          </a:prstGeom>
          <a:noFill/>
        </p:spPr>
        <p:txBody>
          <a:bodyPr wrap="square">
            <a:spAutoFit/>
          </a:bodyPr>
          <a:lstStyle/>
          <a:p>
            <a:pPr algn="ctr">
              <a:spcAft>
                <a:spcPts val="800"/>
              </a:spcAft>
            </a:pPr>
            <a:r>
              <a:rPr lang="en-US" sz="2400" dirty="0"/>
              <a:t>Whether Appeal lies against order of State Tax Authority?</a:t>
            </a:r>
            <a:endParaRPr lang="en-IN" sz="2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kern="0" dirty="0">
                <a:solidFill>
                  <a:srgbClr val="FF0000"/>
                </a:solidFill>
                <a:latin typeface="Times New Roman" panose="02020603050405020304" pitchFamily="18" charset="0"/>
                <a:ea typeface="Times New Roman" panose="02020603050405020304" pitchFamily="18" charset="0"/>
              </a:rPr>
              <a:t>Adjudicating Authority – </a:t>
            </a:r>
          </a:p>
          <a:p>
            <a:pPr algn="just"/>
            <a:r>
              <a:rPr lang="en-US" sz="2400" kern="0" dirty="0">
                <a:solidFill>
                  <a:srgbClr val="FF0000"/>
                </a:solidFill>
                <a:latin typeface="Times New Roman" panose="02020603050405020304" pitchFamily="18" charset="0"/>
                <a:ea typeface="Times New Roman" panose="02020603050405020304" pitchFamily="18" charset="0"/>
              </a:rPr>
              <a:t>No. Supreme Court in </a:t>
            </a:r>
            <a:r>
              <a:rPr lang="en-IN" sz="2400" b="1" dirty="0">
                <a:latin typeface="Calibri" panose="020F0502020204030204" pitchFamily="34" charset="0"/>
                <a:ea typeface="Calibri" panose="020F0502020204030204" pitchFamily="34" charset="0"/>
                <a:cs typeface="Mangal" panose="02040503050203030202" pitchFamily="18" charset="0"/>
              </a:rPr>
              <a:t>Radha Krishan Industries v State of Himachal Pradesh &amp; Ors </a:t>
            </a:r>
            <a:r>
              <a:rPr lang="en-IN" sz="2400" b="1" dirty="0">
                <a:solidFill>
                  <a:srgbClr val="000000"/>
                </a:solidFill>
                <a:highlight>
                  <a:srgbClr val="FFFFFF"/>
                </a:highlight>
                <a:latin typeface="Open Sans" panose="020B0606030504020204" pitchFamily="34" charset="0"/>
                <a:ea typeface="Calibri" panose="020F0502020204030204" pitchFamily="34" charset="0"/>
              </a:rPr>
              <a:t>2021 SCC </a:t>
            </a:r>
            <a:r>
              <a:rPr lang="en-IN" sz="2400" b="1" dirty="0" err="1">
                <a:solidFill>
                  <a:srgbClr val="000000"/>
                </a:solidFill>
                <a:highlight>
                  <a:srgbClr val="FFFFFF"/>
                </a:highlight>
                <a:latin typeface="Open Sans" panose="020B0606030504020204" pitchFamily="34" charset="0"/>
                <a:ea typeface="Calibri" panose="020F0502020204030204" pitchFamily="34" charset="0"/>
              </a:rPr>
              <a:t>OnLine</a:t>
            </a:r>
            <a:r>
              <a:rPr lang="en-IN" sz="2400" b="1" dirty="0">
                <a:solidFill>
                  <a:srgbClr val="000000"/>
                </a:solidFill>
                <a:highlight>
                  <a:srgbClr val="FFFFFF"/>
                </a:highlight>
                <a:latin typeface="Open Sans" panose="020B0606030504020204" pitchFamily="34" charset="0"/>
                <a:ea typeface="Calibri" panose="020F0502020204030204" pitchFamily="34" charset="0"/>
              </a:rPr>
              <a:t> SC 334</a:t>
            </a:r>
            <a:r>
              <a:rPr lang="en-IN" sz="2400" b="1" dirty="0">
                <a:latin typeface="Calibri" panose="020F0502020204030204" pitchFamily="34" charset="0"/>
                <a:ea typeface="Calibri" panose="020F0502020204030204" pitchFamily="34" charset="0"/>
                <a:cs typeface="Mangal" panose="02040503050203030202" pitchFamily="18" charset="0"/>
              </a:rPr>
              <a:t> </a:t>
            </a:r>
            <a:r>
              <a:rPr lang="en-US" sz="2400" kern="0" dirty="0">
                <a:solidFill>
                  <a:srgbClr val="FF0000"/>
                </a:solidFill>
                <a:latin typeface="Times New Roman" panose="02020603050405020304" pitchFamily="18" charset="0"/>
                <a:ea typeface="Times New Roman" panose="02020603050405020304" pitchFamily="18" charset="0"/>
              </a:rPr>
              <a:t>held no Appeal lies – only writ petition. </a:t>
            </a:r>
            <a:r>
              <a:rPr lang="en-IN" sz="2400" dirty="0">
                <a:effectLst/>
                <a:latin typeface="Calibri" panose="020F0502020204030204" pitchFamily="34" charset="0"/>
                <a:ea typeface="Calibri" panose="020F0502020204030204" pitchFamily="34" charset="0"/>
                <a:cs typeface="Mangal" panose="02040503050203030202" pitchFamily="18" charset="0"/>
              </a:rPr>
              <a:t>while considering the State GST Law,</a:t>
            </a:r>
            <a:r>
              <a:rPr lang="en-IN" sz="2400" b="1" dirty="0">
                <a:effectLst/>
                <a:latin typeface="Calibri" panose="020F0502020204030204" pitchFamily="34" charset="0"/>
                <a:ea typeface="Calibri" panose="020F0502020204030204" pitchFamily="34" charset="0"/>
                <a:cs typeface="Mangal" panose="02040503050203030202" pitchFamily="18" charset="0"/>
              </a:rPr>
              <a:t> “62..</a:t>
            </a:r>
            <a:r>
              <a:rPr lang="en-IN" sz="2400" dirty="0">
                <a:effectLst/>
                <a:latin typeface="Calibri" panose="020F0502020204030204" pitchFamily="34" charset="0"/>
                <a:ea typeface="Calibri" panose="020F0502020204030204" pitchFamily="34" charset="0"/>
                <a:cs typeface="Mangal" panose="02040503050203030202" pitchFamily="18" charset="0"/>
              </a:rPr>
              <a:t> the expression ‘adjudicating authority’ does not include among other authorities, the Commissioner…….. clearly the order passed by the Joint Commissioner as a delegate of the Commissioner was not subject to an appeal under Section 107(1) and the only remedy that was available was in the form of the invocation of the writ jurisdiction under Article 226 of the Constitution. The High Court was, therefore, clearly in error in declining to entertain the writ proceedings.” </a:t>
            </a:r>
          </a:p>
          <a:p>
            <a:r>
              <a:rPr lang="en-US" sz="2400" kern="0" dirty="0">
                <a:latin typeface="Times New Roman" panose="02020603050405020304" pitchFamily="18" charset="0"/>
                <a:ea typeface="Times New Roman" panose="02020603050405020304" pitchFamily="18" charset="0"/>
              </a:rPr>
              <a:t>Section 2(4)</a:t>
            </a:r>
          </a:p>
          <a:p>
            <a:pPr indent="228600" algn="just">
              <a:lnSpc>
                <a:spcPct val="115000"/>
              </a:lnSpc>
              <a:spcAft>
                <a:spcPts val="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“adjudicating authority” means any authority, appointed or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authorised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pass any order or decision under this Act, but does not include the [Central Board of Indirect Taxes and Customs], the Revisional Authority, the Authority for Advance Ruling, the Appellate Authority for Advance Ruling,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National Appellate Authority for Advance Ruling,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Appellate Authority, the Appellate Tribunal and the Authority referred to in sub-section (2) of section 171];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99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C4AE-86EB-E708-6150-EB88862EB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8AD13B-517B-0CB6-29EE-F9CFDEA57320}"/>
              </a:ext>
            </a:extLst>
          </p:cNvPr>
          <p:cNvSpPr txBox="1"/>
          <p:nvPr/>
        </p:nvSpPr>
        <p:spPr>
          <a:xfrm>
            <a:off x="427566" y="146186"/>
            <a:ext cx="11184467" cy="5856219"/>
          </a:xfrm>
          <a:prstGeom prst="rect">
            <a:avLst/>
          </a:prstGeom>
          <a:noFill/>
        </p:spPr>
        <p:txBody>
          <a:bodyPr wrap="square">
            <a:spAutoFit/>
          </a:bodyPr>
          <a:lstStyle/>
          <a:p>
            <a:pPr algn="ctr">
              <a:lnSpc>
                <a:spcPct val="107000"/>
              </a:lnSpc>
              <a:spcAft>
                <a:spcPts val="800"/>
              </a:spcAft>
            </a:pPr>
            <a:r>
              <a:rPr lang="en-US" sz="2800" dirty="0"/>
              <a:t>Section 107(4)- delay beyond condonation period of one month.</a:t>
            </a:r>
            <a:endParaRPr lang="en-IN"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w Cen MT" panose="020B0602020104020603" pitchFamily="34" charset="0"/>
              <a:buChar char=" "/>
              <a:tabLst>
                <a:tab pos="457200" algn="l"/>
              </a:tabLst>
            </a:pPr>
            <a:endPar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kern="0" dirty="0">
                <a:latin typeface="Times New Roman" panose="02020603050405020304" pitchFamily="18" charset="0"/>
                <a:ea typeface="Times New Roman" panose="02020603050405020304" pitchFamily="18" charset="0"/>
              </a:rPr>
              <a:t>Delay in condonation </a:t>
            </a:r>
            <a:r>
              <a:rPr lang="en-US" sz="2400" kern="0" dirty="0">
                <a:highlight>
                  <a:srgbClr val="FFFF00"/>
                </a:highlight>
                <a:latin typeface="Times New Roman" panose="02020603050405020304" pitchFamily="18" charset="0"/>
                <a:ea typeface="Times New Roman" panose="02020603050405020304" pitchFamily="18" charset="0"/>
              </a:rPr>
              <a:t>for one month</a:t>
            </a:r>
            <a:r>
              <a:rPr lang="en-US" sz="2400" kern="0" dirty="0">
                <a:latin typeface="Times New Roman" panose="02020603050405020304" pitchFamily="18" charset="0"/>
                <a:ea typeface="Times New Roman" panose="02020603050405020304" pitchFamily="18" charset="0"/>
              </a:rPr>
              <a:t>, if </a:t>
            </a:r>
            <a:r>
              <a:rPr lang="en-US" sz="2400" kern="0" dirty="0">
                <a:effectLst/>
                <a:latin typeface="Times New Roman" panose="02020603050405020304" pitchFamily="18" charset="0"/>
                <a:ea typeface="Times New Roman" panose="02020603050405020304" pitchFamily="18" charset="0"/>
              </a:rPr>
              <a:t>prevented by sufficient cause from presenting the appeal within the aforesaid period of three months or six months</a:t>
            </a:r>
            <a:r>
              <a:rPr lang="en-IN" sz="2000" dirty="0">
                <a:effectLst/>
              </a:rPr>
              <a:t> </a:t>
            </a:r>
            <a:r>
              <a:rPr lang="en-IN" sz="2000" dirty="0">
                <a:solidFill>
                  <a:srgbClr val="FF0000"/>
                </a:solidFill>
              </a:rPr>
              <a:t>– Is section 5 of the limitation Act, applies, Calcutta High </a:t>
            </a:r>
            <a:r>
              <a:rPr lang="en-IN" sz="2000" dirty="0" err="1">
                <a:solidFill>
                  <a:srgbClr val="FF0000"/>
                </a:solidFill>
              </a:rPr>
              <a:t>Cout</a:t>
            </a:r>
            <a:r>
              <a:rPr lang="en-IN" sz="2000" dirty="0">
                <a:solidFill>
                  <a:srgbClr val="FF0000"/>
                </a:solidFill>
              </a:rPr>
              <a:t> held yes, </a:t>
            </a:r>
            <a:r>
              <a:rPr lang="en-IN" sz="2000" dirty="0" err="1">
                <a:solidFill>
                  <a:srgbClr val="FF0000"/>
                </a:solidFill>
              </a:rPr>
              <a:t>dealy</a:t>
            </a:r>
            <a:r>
              <a:rPr lang="en-IN" sz="2000" dirty="0">
                <a:solidFill>
                  <a:srgbClr val="FF0000"/>
                </a:solidFill>
              </a:rPr>
              <a:t> more than one month can be condone. </a:t>
            </a:r>
            <a:r>
              <a:rPr lang="en-IN" sz="2400" dirty="0">
                <a:effectLst/>
                <a:latin typeface="Times New Roman" panose="02020603050405020304" pitchFamily="18" charset="0"/>
                <a:ea typeface="Times New Roman" panose="02020603050405020304" pitchFamily="18" charset="0"/>
              </a:rPr>
              <a:t>S.K. Chakraborty &amp; Sons v UOI (2024) 15 </a:t>
            </a:r>
            <a:r>
              <a:rPr lang="en-IN" sz="2400" dirty="0" err="1">
                <a:effectLst/>
                <a:latin typeface="Times New Roman" panose="02020603050405020304" pitchFamily="18" charset="0"/>
                <a:ea typeface="Times New Roman" panose="02020603050405020304" pitchFamily="18" charset="0"/>
              </a:rPr>
              <a:t>Centax</a:t>
            </a:r>
            <a:r>
              <a:rPr lang="en-IN" sz="2400" dirty="0">
                <a:effectLst/>
                <a:latin typeface="Times New Roman" panose="02020603050405020304" pitchFamily="18" charset="0"/>
                <a:ea typeface="Times New Roman" panose="02020603050405020304" pitchFamily="18" charset="0"/>
              </a:rPr>
              <a:t> 172 (Cal.). However, Patna High Court in Vishal Kumar Gupta v UOI 2024 (89) G.S.T.L. 42 (Pat.) disagree with the dictum of the decision of the Division Bench of the Calcutta High Court, and held that when specific period condonation is provided, then there is exclusion of section 5 of the Limitation Act, 1963.</a:t>
            </a:r>
            <a:endParaRPr lang="en-IN" sz="2000" dirty="0">
              <a:solidFill>
                <a:srgbClr val="FF0000"/>
              </a:solidFill>
            </a:endParaRPr>
          </a:p>
          <a:p>
            <a:pPr algn="just"/>
            <a:r>
              <a:rPr lang="en-IN" sz="2000" kern="0" dirty="0">
                <a:solidFill>
                  <a:srgbClr val="FF0000"/>
                </a:solidFill>
                <a:effectLst/>
                <a:latin typeface="Times New Roman" panose="02020603050405020304" pitchFamily="18" charset="0"/>
                <a:ea typeface="Times New Roman" panose="02020603050405020304" pitchFamily="18" charset="0"/>
              </a:rPr>
              <a:t>But, </a:t>
            </a:r>
            <a:r>
              <a:rPr lang="en-IN" sz="2400" b="1" dirty="0">
                <a:effectLst/>
                <a:latin typeface="Times New Roman" panose="02020603050405020304" pitchFamily="18" charset="0"/>
                <a:ea typeface="Times New Roman" panose="02020603050405020304" pitchFamily="18" charset="0"/>
              </a:rPr>
              <a:t>Assistant Commissioner (CT) LTU v. Glaxo Smith Kline Consumer Health Care Limited  2020 SCC </a:t>
            </a:r>
            <a:r>
              <a:rPr lang="en-IN" sz="2400" b="1" dirty="0" err="1">
                <a:effectLst/>
                <a:latin typeface="Times New Roman" panose="02020603050405020304" pitchFamily="18" charset="0"/>
                <a:ea typeface="Times New Roman" panose="02020603050405020304" pitchFamily="18" charset="0"/>
              </a:rPr>
              <a:t>OnLine</a:t>
            </a:r>
            <a:r>
              <a:rPr lang="en-IN" sz="2400" b="1" dirty="0">
                <a:effectLst/>
                <a:latin typeface="Times New Roman" panose="02020603050405020304" pitchFamily="18" charset="0"/>
                <a:ea typeface="Times New Roman" panose="02020603050405020304" pitchFamily="18" charset="0"/>
              </a:rPr>
              <a:t> SC 440</a:t>
            </a:r>
            <a:r>
              <a:rPr lang="en-IN" sz="2000" dirty="0">
                <a:effectLst/>
              </a:rPr>
              <a:t> </a:t>
            </a:r>
            <a:r>
              <a:rPr lang="en-IN" sz="2000" dirty="0">
                <a:solidFill>
                  <a:srgbClr val="FF0000"/>
                </a:solidFill>
                <a:effectLst/>
              </a:rPr>
              <a:t>– Supreme Court says no. </a:t>
            </a:r>
          </a:p>
          <a:p>
            <a:pPr algn="just"/>
            <a:r>
              <a:rPr lang="en-IN" sz="2400" i="1" dirty="0">
                <a:solidFill>
                  <a:srgbClr val="000000"/>
                </a:solidFill>
                <a:effectLst/>
                <a:highlight>
                  <a:srgbClr val="FFFFFF"/>
                </a:highlight>
                <a:latin typeface="Open Sans" panose="020B0606030504020204" pitchFamily="34" charset="0"/>
                <a:ea typeface="Times New Roman" panose="02020603050405020304" pitchFamily="18" charset="0"/>
              </a:rPr>
              <a:t>Union of India</a:t>
            </a:r>
            <a:r>
              <a:rPr lang="en-IN" sz="2400" dirty="0">
                <a:solidFill>
                  <a:srgbClr val="000000"/>
                </a:solidFill>
                <a:effectLst/>
                <a:highlight>
                  <a:srgbClr val="FFFFFF"/>
                </a:highlight>
                <a:latin typeface="Open Sans" panose="020B0606030504020204" pitchFamily="34" charset="0"/>
                <a:ea typeface="Times New Roman" panose="02020603050405020304" pitchFamily="18" charset="0"/>
              </a:rPr>
              <a:t> v. </a:t>
            </a:r>
            <a:r>
              <a:rPr lang="en-IN" sz="2400" i="1" dirty="0">
                <a:solidFill>
                  <a:srgbClr val="000000"/>
                </a:solidFill>
                <a:effectLst/>
                <a:highlight>
                  <a:srgbClr val="FFFFFF"/>
                </a:highlight>
                <a:latin typeface="Open Sans" panose="020B0606030504020204" pitchFamily="34" charset="0"/>
                <a:ea typeface="Times New Roman" panose="02020603050405020304" pitchFamily="18" charset="0"/>
              </a:rPr>
              <a:t>Popular Construction Co.</a:t>
            </a:r>
            <a:r>
              <a:rPr lang="en-IN" sz="2400" dirty="0">
                <a:solidFill>
                  <a:srgbClr val="000000"/>
                </a:solidFill>
                <a:effectLst/>
                <a:highlight>
                  <a:srgbClr val="FFFFFF"/>
                </a:highlight>
                <a:latin typeface="Open Sans" panose="020B0606030504020204" pitchFamily="34" charset="0"/>
                <a:ea typeface="Times New Roman" panose="02020603050405020304" pitchFamily="18" charset="0"/>
              </a:rPr>
              <a:t> (2001) 8 SCC 470] – considered Section 34(3) of the Arbitration and Conciliation Act, 1996</a:t>
            </a:r>
            <a:r>
              <a:rPr lang="en-IN" sz="1800" dirty="0">
                <a:effectLst/>
              </a:rPr>
              <a:t>  held </a:t>
            </a:r>
            <a:r>
              <a:rPr lang="en-IN" sz="2400" dirty="0">
                <a:solidFill>
                  <a:srgbClr val="000000"/>
                </a:solidFill>
                <a:effectLst/>
                <a:highlight>
                  <a:srgbClr val="FFFFFF"/>
                </a:highlight>
                <a:latin typeface="Open Sans" panose="020B0606030504020204" pitchFamily="34" charset="0"/>
                <a:ea typeface="Times New Roman" panose="02020603050405020304" pitchFamily="18" charset="0"/>
              </a:rPr>
              <a:t>the expression in Section 34 </a:t>
            </a:r>
            <a:r>
              <a:rPr lang="en-IN" sz="2400" dirty="0">
                <a:solidFill>
                  <a:srgbClr val="000000"/>
                </a:solidFill>
                <a:effectLst/>
                <a:highlight>
                  <a:srgbClr val="FFFF00"/>
                </a:highlight>
                <a:latin typeface="Open Sans" panose="020B0606030504020204" pitchFamily="34" charset="0"/>
                <a:ea typeface="Times New Roman" panose="02020603050405020304" pitchFamily="18" charset="0"/>
              </a:rPr>
              <a:t>“but not thereafter” </a:t>
            </a:r>
            <a:r>
              <a:rPr lang="en-IN" sz="2400" dirty="0">
                <a:solidFill>
                  <a:srgbClr val="000000"/>
                </a:solidFill>
                <a:effectLst/>
                <a:highlight>
                  <a:srgbClr val="FFFFFF"/>
                </a:highlight>
                <a:latin typeface="Open Sans" panose="020B0606030504020204" pitchFamily="34" charset="0"/>
                <a:ea typeface="Times New Roman" panose="02020603050405020304" pitchFamily="18" charset="0"/>
              </a:rPr>
              <a:t>would amount to express exclusion within the meaning of Section 29(2) of the Limitation Act.</a:t>
            </a:r>
            <a:endParaRPr lang="en-US" sz="2800" dirty="0"/>
          </a:p>
        </p:txBody>
      </p:sp>
    </p:spTree>
    <p:extLst>
      <p:ext uri="{BB962C8B-B14F-4D97-AF65-F5344CB8AC3E}">
        <p14:creationId xmlns:p14="http://schemas.microsoft.com/office/powerpoint/2010/main" val="128216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27566" y="146186"/>
            <a:ext cx="11184467" cy="6173228"/>
          </a:xfrm>
          <a:prstGeom prst="rect">
            <a:avLst/>
          </a:prstGeom>
          <a:noFill/>
        </p:spPr>
        <p:txBody>
          <a:bodyPr wrap="square">
            <a:spAutoFit/>
          </a:bodyPr>
          <a:lstStyle/>
          <a:p>
            <a:pPr algn="ctr">
              <a:lnSpc>
                <a:spcPct val="107000"/>
              </a:lnSpc>
              <a:spcAft>
                <a:spcPts val="800"/>
              </a:spcAft>
            </a:pPr>
            <a:r>
              <a:rPr lang="en-US" sz="3200" dirty="0"/>
              <a:t>Section 107(11) - Strange power of appellant authority for issuing SCN</a:t>
            </a:r>
            <a:endParaRPr lang="en-US" sz="3200" b="1" dirty="0">
              <a:solidFill>
                <a:srgbClr val="00B0F0"/>
              </a:solidFill>
              <a:latin typeface="Times New Roman" panose="02020603050405020304" pitchFamily="18" charset="0"/>
              <a:cs typeface="Times New Roman" panose="02020603050405020304" pitchFamily="18" charset="0"/>
            </a:endParaRPr>
          </a:p>
          <a:p>
            <a:r>
              <a:rPr lang="en-US" sz="4000" kern="0" dirty="0">
                <a:latin typeface="Times New Roman" panose="02020603050405020304" pitchFamily="18" charset="0"/>
                <a:ea typeface="Times New Roman" panose="02020603050405020304" pitchFamily="18" charset="0"/>
              </a:rPr>
              <a:t>Section 107(11) first proviso</a:t>
            </a:r>
            <a:endParaRPr lang="en-US" sz="4000" kern="0" dirty="0">
              <a:effectLst/>
              <a:latin typeface="Times New Roman" panose="02020603050405020304" pitchFamily="18" charset="0"/>
              <a:ea typeface="Times New Roman" panose="02020603050405020304" pitchFamily="18" charset="0"/>
            </a:endParaRPr>
          </a:p>
          <a:p>
            <a:pPr algn="just"/>
            <a:r>
              <a:rPr lang="en-US" sz="4000" b="1" kern="0" dirty="0">
                <a:effectLst/>
                <a:latin typeface="Times New Roman" panose="02020603050405020304" pitchFamily="18" charset="0"/>
                <a:ea typeface="Times New Roman" panose="02020603050405020304" pitchFamily="18" charset="0"/>
              </a:rPr>
              <a:t>Show cause for enhancing fine/ penalty:  </a:t>
            </a:r>
            <a:r>
              <a:rPr lang="en-US" sz="4000" kern="0" dirty="0">
                <a:effectLst/>
                <a:latin typeface="Times New Roman" panose="02020603050405020304" pitchFamily="18" charset="0"/>
                <a:ea typeface="Times New Roman" panose="02020603050405020304" pitchFamily="18" charset="0"/>
              </a:rPr>
              <a:t>an order enhancing any fee or penalty or fine in lieu of confiscation or confiscating goods of greater value or reducing the amount of refund or input tax credit shall not be passed unless the appellant has been given a reasonable opportunity of </a:t>
            </a:r>
            <a:r>
              <a:rPr lang="en-US" sz="4000" kern="0" dirty="0">
                <a:effectLst/>
                <a:highlight>
                  <a:srgbClr val="FFFF00"/>
                </a:highlight>
                <a:latin typeface="Times New Roman" panose="02020603050405020304" pitchFamily="18" charset="0"/>
                <a:ea typeface="Times New Roman" panose="02020603050405020304" pitchFamily="18" charset="0"/>
              </a:rPr>
              <a:t>showing cause against the proposed order</a:t>
            </a:r>
            <a:r>
              <a:rPr lang="en-IN" sz="3600" dirty="0">
                <a:effectLst/>
                <a:highlight>
                  <a:srgbClr val="FFFF00"/>
                </a:highlight>
              </a:rPr>
              <a:t> </a:t>
            </a:r>
            <a:r>
              <a:rPr lang="en-US" sz="4000" kern="0" dirty="0">
                <a:effectLst/>
                <a:latin typeface="Times New Roman" panose="02020603050405020304" pitchFamily="18" charset="0"/>
                <a:ea typeface="Times New Roman" panose="02020603050405020304" pitchFamily="18" charset="0"/>
              </a:rPr>
              <a:t>.</a:t>
            </a:r>
            <a:r>
              <a:rPr lang="en-US" sz="4000" kern="0" dirty="0">
                <a:solidFill>
                  <a:srgbClr val="FF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90854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F930-5AC4-FAC0-6C41-D2A5F2D0E3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BB9044-43FA-E8C2-9171-2F23606B1B5A}"/>
              </a:ext>
            </a:extLst>
          </p:cNvPr>
          <p:cNvSpPr txBox="1"/>
          <p:nvPr/>
        </p:nvSpPr>
        <p:spPr>
          <a:xfrm>
            <a:off x="427566" y="146186"/>
            <a:ext cx="11184467" cy="6850337"/>
          </a:xfrm>
          <a:prstGeom prst="rect">
            <a:avLst/>
          </a:prstGeom>
          <a:noFill/>
        </p:spPr>
        <p:txBody>
          <a:bodyPr wrap="square">
            <a:spAutoFit/>
          </a:bodyPr>
          <a:lstStyle/>
          <a:p>
            <a:pPr algn="ctr">
              <a:lnSpc>
                <a:spcPct val="107000"/>
              </a:lnSpc>
              <a:spcAft>
                <a:spcPts val="800"/>
              </a:spcAft>
            </a:pPr>
            <a:r>
              <a:rPr lang="en-US" sz="3200" dirty="0"/>
              <a:t>Section 107(11) - Strange power of appellant authority for issuing SCN</a:t>
            </a:r>
            <a:endParaRPr lang="en-US" sz="3200" b="1" dirty="0">
              <a:solidFill>
                <a:srgbClr val="00B0F0"/>
              </a:solidFill>
              <a:latin typeface="Times New Roman" panose="02020603050405020304" pitchFamily="18" charset="0"/>
              <a:cs typeface="Times New Roman" panose="02020603050405020304" pitchFamily="18" charset="0"/>
            </a:endParaRPr>
          </a:p>
          <a:p>
            <a:r>
              <a:rPr lang="en-US" sz="2800" kern="0" dirty="0">
                <a:solidFill>
                  <a:srgbClr val="FF0000"/>
                </a:solidFill>
                <a:effectLst/>
                <a:latin typeface="Times New Roman" panose="02020603050405020304" pitchFamily="18" charset="0"/>
                <a:ea typeface="Times New Roman" panose="02020603050405020304" pitchFamily="18" charset="0"/>
              </a:rPr>
              <a:t>This is contrary to the settled law, the Appellant cannot be put in worst of position then what was before filing an Appeal. </a:t>
            </a:r>
            <a:endParaRPr lang="en-US" sz="2800" kern="0" dirty="0">
              <a:effectLst/>
              <a:latin typeface="Times New Roman" panose="02020603050405020304" pitchFamily="18" charset="0"/>
              <a:ea typeface="Times New Roman" panose="02020603050405020304" pitchFamily="18" charset="0"/>
            </a:endParaRPr>
          </a:p>
          <a:p>
            <a:pPr algn="just"/>
            <a:r>
              <a:rPr lang="en-US" sz="2800" dirty="0">
                <a:effectLst/>
                <a:latin typeface="Times"/>
                <a:ea typeface="Times New Roman" panose="02020603050405020304" pitchFamily="18" charset="0"/>
                <a:cs typeface="Times New Roman" panose="02020603050405020304" pitchFamily="18" charset="0"/>
              </a:rPr>
              <a:t>In </a:t>
            </a:r>
            <a:r>
              <a:rPr lang="en-US" sz="2800" b="1" i="1" dirty="0">
                <a:effectLst/>
                <a:latin typeface="Times"/>
                <a:ea typeface="Times New Roman" panose="02020603050405020304" pitchFamily="18" charset="0"/>
                <a:cs typeface="Times New Roman" panose="02020603050405020304" pitchFamily="18" charset="0"/>
              </a:rPr>
              <a:t>Servo Packaging Ltd. v. CESTAT, Chennai,</a:t>
            </a:r>
            <a:r>
              <a:rPr lang="en-US" sz="2800" b="1" dirty="0">
                <a:effectLst/>
                <a:latin typeface="Times"/>
                <a:ea typeface="Times New Roman" panose="02020603050405020304" pitchFamily="18" charset="0"/>
                <a:cs typeface="Times New Roman" panose="02020603050405020304" pitchFamily="18" charset="0"/>
              </a:rPr>
              <a:t> 2016 (340) ELT 6 (Mad.)</a:t>
            </a:r>
            <a:r>
              <a:rPr lang="en-US" sz="2800" dirty="0">
                <a:effectLst/>
                <a:latin typeface="Times"/>
                <a:ea typeface="Times New Roman" panose="02020603050405020304" pitchFamily="18" charset="0"/>
                <a:cs typeface="Times New Roman" panose="02020603050405020304" pitchFamily="18" charset="0"/>
              </a:rPr>
              <a:t> it is held that “..the appellant cannot be put in a worse position, in their own appeal, and in such circumstances, the principle of </a:t>
            </a:r>
            <a:r>
              <a:rPr lang="en-US" sz="2800" i="1" dirty="0">
                <a:effectLst/>
                <a:latin typeface="Times"/>
                <a:ea typeface="Times New Roman" panose="02020603050405020304" pitchFamily="18" charset="0"/>
                <a:cs typeface="Times New Roman" panose="02020603050405020304" pitchFamily="18" charset="0"/>
              </a:rPr>
              <a:t>“no </a:t>
            </a:r>
            <a:r>
              <a:rPr lang="en-US" sz="2800" i="1" dirty="0" err="1">
                <a:effectLst/>
                <a:latin typeface="Times"/>
                <a:ea typeface="Times New Roman" panose="02020603050405020304" pitchFamily="18" charset="0"/>
                <a:cs typeface="Times New Roman" panose="02020603050405020304" pitchFamily="18" charset="0"/>
              </a:rPr>
              <a:t>reformatio</a:t>
            </a:r>
            <a:r>
              <a:rPr lang="en-US" sz="2800" i="1" dirty="0">
                <a:effectLst/>
                <a:latin typeface="Times"/>
                <a:ea typeface="Times New Roman" panose="02020603050405020304" pitchFamily="18" charset="0"/>
                <a:cs typeface="Times New Roman" panose="02020603050405020304" pitchFamily="18" charset="0"/>
              </a:rPr>
              <a:t> in </a:t>
            </a:r>
            <a:r>
              <a:rPr lang="en-US" sz="2800" i="1" dirty="0" err="1">
                <a:effectLst/>
                <a:latin typeface="Times"/>
                <a:ea typeface="Times New Roman" panose="02020603050405020304" pitchFamily="18" charset="0"/>
                <a:cs typeface="Times New Roman" panose="02020603050405020304" pitchFamily="18" charset="0"/>
              </a:rPr>
              <a:t>peius</a:t>
            </a:r>
            <a:r>
              <a:rPr lang="en-US" sz="2800" i="1" dirty="0">
                <a:effectLst/>
                <a:latin typeface="Times"/>
                <a:ea typeface="Times New Roman" panose="02020603050405020304" pitchFamily="18" charset="0"/>
                <a:cs typeface="Times New Roman" panose="02020603050405020304" pitchFamily="18" charset="0"/>
              </a:rPr>
              <a:t>”</a:t>
            </a:r>
            <a:r>
              <a:rPr lang="en-US" sz="2800" dirty="0">
                <a:effectLst/>
                <a:latin typeface="Times"/>
                <a:ea typeface="Times New Roman" panose="02020603050405020304" pitchFamily="18" charset="0"/>
                <a:cs typeface="Times New Roman" panose="02020603050405020304" pitchFamily="18" charset="0"/>
              </a:rPr>
              <a:t> would come into play, which means that a person should not be placed in a worse position, as a result of filing an appeal. It is a </a:t>
            </a:r>
            <a:r>
              <a:rPr lang="en-US" sz="2800" dirty="0" err="1">
                <a:effectLst/>
                <a:latin typeface="Times"/>
                <a:ea typeface="Times New Roman" panose="02020603050405020304" pitchFamily="18" charset="0"/>
                <a:cs typeface="Times New Roman" panose="02020603050405020304" pitchFamily="18" charset="0"/>
              </a:rPr>
              <a:t>latin</a:t>
            </a:r>
            <a:r>
              <a:rPr lang="en-US" sz="2800" dirty="0">
                <a:effectLst/>
                <a:latin typeface="Times"/>
                <a:ea typeface="Times New Roman" panose="02020603050405020304" pitchFamily="18" charset="0"/>
                <a:cs typeface="Times New Roman" panose="02020603050405020304" pitchFamily="18" charset="0"/>
              </a:rPr>
              <a:t> phrase, expressing the principle of procedure, according to which, using the remedy at law, should not aggravate the situation of the one who exercises it.” </a:t>
            </a:r>
          </a:p>
          <a:p>
            <a:pPr algn="just"/>
            <a:r>
              <a:rPr lang="en-US" sz="2800" dirty="0">
                <a:effectLst/>
                <a:latin typeface="Times"/>
                <a:ea typeface="Times New Roman" panose="02020603050405020304" pitchFamily="18" charset="0"/>
                <a:cs typeface="Times New Roman" panose="02020603050405020304" pitchFamily="18" charset="0"/>
              </a:rPr>
              <a:t>In </a:t>
            </a:r>
            <a:r>
              <a:rPr lang="en-US" sz="2800" b="1" i="1" dirty="0" err="1">
                <a:effectLst/>
                <a:latin typeface="Times"/>
                <a:ea typeface="Times New Roman" panose="02020603050405020304" pitchFamily="18" charset="0"/>
                <a:cs typeface="Times New Roman" panose="02020603050405020304" pitchFamily="18" charset="0"/>
              </a:rPr>
              <a:t>Jaswal</a:t>
            </a:r>
            <a:r>
              <a:rPr lang="en-US" sz="2800" b="1" i="1" dirty="0">
                <a:effectLst/>
                <a:latin typeface="Times"/>
                <a:ea typeface="Times New Roman" panose="02020603050405020304" pitchFamily="18" charset="0"/>
                <a:cs typeface="Times New Roman" panose="02020603050405020304" pitchFamily="18" charset="0"/>
              </a:rPr>
              <a:t> </a:t>
            </a:r>
            <a:r>
              <a:rPr lang="en-US" sz="2800" b="1" i="1" dirty="0" err="1">
                <a:effectLst/>
                <a:latin typeface="Times"/>
                <a:ea typeface="Times New Roman" panose="02020603050405020304" pitchFamily="18" charset="0"/>
                <a:cs typeface="Times New Roman" panose="02020603050405020304" pitchFamily="18" charset="0"/>
              </a:rPr>
              <a:t>Neco</a:t>
            </a:r>
            <a:r>
              <a:rPr lang="en-US" sz="2800" b="1" i="1" dirty="0">
                <a:effectLst/>
                <a:latin typeface="Times"/>
                <a:ea typeface="Times New Roman" panose="02020603050405020304" pitchFamily="18" charset="0"/>
                <a:cs typeface="Times New Roman" panose="02020603050405020304" pitchFamily="18" charset="0"/>
              </a:rPr>
              <a:t> Ltd. v. Commissioner of Customs, Vishakhapatnam</a:t>
            </a:r>
            <a:r>
              <a:rPr lang="en-US" sz="2800" b="1" dirty="0">
                <a:effectLst/>
                <a:latin typeface="Times"/>
                <a:ea typeface="Times New Roman" panose="02020603050405020304" pitchFamily="18" charset="0"/>
                <a:cs typeface="Times New Roman" panose="02020603050405020304" pitchFamily="18" charset="0"/>
              </a:rPr>
              <a:t>, 2015 (322) E.L.T. 561 (S.C.)</a:t>
            </a:r>
            <a:r>
              <a:rPr lang="en-US" sz="2800" dirty="0">
                <a:effectLst/>
                <a:latin typeface="Times"/>
                <a:ea typeface="Times New Roman" panose="02020603050405020304" pitchFamily="18" charset="0"/>
                <a:cs typeface="Times New Roman" panose="02020603050405020304" pitchFamily="18" charset="0"/>
              </a:rPr>
              <a:t> it was held that the appellant cannot be worse off by reason of filing an appeal. To this limited extent, the appellant succeeds and the Tribunal’s order is set aside.</a:t>
            </a:r>
            <a:r>
              <a:rPr lang="en-IN" sz="2800" dirty="0">
                <a:effectLst/>
              </a:rPr>
              <a:t> </a:t>
            </a:r>
            <a:endParaRPr lang="en-US" sz="2800" dirty="0"/>
          </a:p>
        </p:txBody>
      </p:sp>
    </p:spTree>
    <p:extLst>
      <p:ext uri="{BB962C8B-B14F-4D97-AF65-F5344CB8AC3E}">
        <p14:creationId xmlns:p14="http://schemas.microsoft.com/office/powerpoint/2010/main" val="88421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FEDB-138C-901E-C2EE-FEFFFFD919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8D13C4-AAD7-4DB3-AFA1-C21ADEF37152}"/>
              </a:ext>
            </a:extLst>
          </p:cNvPr>
          <p:cNvSpPr txBox="1"/>
          <p:nvPr/>
        </p:nvSpPr>
        <p:spPr>
          <a:xfrm>
            <a:off x="427566" y="146186"/>
            <a:ext cx="11184467" cy="6892784"/>
          </a:xfrm>
          <a:prstGeom prst="rect">
            <a:avLst/>
          </a:prstGeom>
          <a:noFill/>
        </p:spPr>
        <p:txBody>
          <a:bodyPr wrap="square">
            <a:spAutoFit/>
          </a:bodyPr>
          <a:lstStyle/>
          <a:p>
            <a:r>
              <a:rPr lang="en-IN" sz="2800" b="1" dirty="0">
                <a:solidFill>
                  <a:srgbClr val="000000"/>
                </a:solidFill>
                <a:effectLst/>
                <a:highlight>
                  <a:srgbClr val="FFFFFF"/>
                </a:highlight>
                <a:latin typeface="Verdana" panose="020B0604030504040204" pitchFamily="34" charset="0"/>
                <a:ea typeface="Times New Roman" panose="02020603050405020304" pitchFamily="18" charset="0"/>
              </a:rPr>
              <a:t>Whether pre-deposit for filing Appeal can be made from electronic credit ledger or it mandatorily to be made from electronic cash ledger.</a:t>
            </a:r>
            <a:endParaRPr lang="en-IN" sz="2800" dirty="0">
              <a:effectLst/>
              <a:latin typeface="Times New Roman" panose="02020603050405020304" pitchFamily="18" charset="0"/>
              <a:ea typeface="Times New Roman" panose="02020603050405020304" pitchFamily="18" charset="0"/>
            </a:endParaRPr>
          </a:p>
          <a:p>
            <a:r>
              <a:rPr lang="en-US" sz="3200" kern="0" dirty="0">
                <a:effectLst/>
                <a:latin typeface="Times New Roman" panose="02020603050405020304" pitchFamily="18" charset="0"/>
                <a:ea typeface="Times New Roman" panose="02020603050405020304" pitchFamily="18" charset="0"/>
              </a:rPr>
              <a:t>Yes. </a:t>
            </a:r>
            <a:r>
              <a:rPr lang="en-IN" sz="3200" i="1" dirty="0">
                <a:effectLst/>
                <a:latin typeface="Times New Roman" panose="02020603050405020304" pitchFamily="18" charset="0"/>
                <a:ea typeface="Times New Roman" panose="02020603050405020304" pitchFamily="18" charset="0"/>
              </a:rPr>
              <a:t>Friends Mobile v State of Bihar, </a:t>
            </a:r>
            <a:r>
              <a:rPr lang="en-IN" sz="3200" dirty="0">
                <a:effectLst/>
                <a:latin typeface="Times New Roman" panose="02020603050405020304" pitchFamily="18" charset="0"/>
                <a:ea typeface="Times New Roman" panose="02020603050405020304" pitchFamily="18" charset="0"/>
              </a:rPr>
              <a:t>2024 (80) G.S.T.L. 116 (Pat.) + Notification No. 53/2023, dated 02.11.2023 </a:t>
            </a:r>
            <a:endParaRPr lang="en-US" sz="3200" kern="0" dirty="0">
              <a:latin typeface="Times New Roman" panose="02020603050405020304" pitchFamily="18" charset="0"/>
              <a:ea typeface="Times New Roman" panose="02020603050405020304" pitchFamily="18" charset="0"/>
            </a:endParaRPr>
          </a:p>
          <a:p>
            <a:pPr indent="228600">
              <a:lnSpc>
                <a:spcPct val="115000"/>
              </a:lnSpc>
              <a:spcAft>
                <a:spcPts val="2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Rule 113</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Order of Appellate Authority or Appellate Tribunal</a:t>
            </a:r>
            <a:r>
              <a:rPr lang="en-US" sz="3200" dirty="0">
                <a:effectLst/>
                <a:latin typeface="Calibri" panose="020F0502020204030204" pitchFamily="34" charset="0"/>
                <a:ea typeface="Calibri" panose="020F0502020204030204" pitchFamily="34" charset="0"/>
                <a:cs typeface="Times New Roman" panose="02020603050405020304" pitchFamily="18" charset="0"/>
              </a:rPr>
              <a:t>.—(1) The Appellate Authority shall, along with its order under sub-section (11) of section 107, issue a summary of the order in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FORM GST APL-04 </a:t>
            </a:r>
            <a:r>
              <a:rPr lang="en-US"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clearly indicating the final amount of demand confirmed</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Aft>
                <a:spcPts val="2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 The jurisdictional officer shall issue a statement in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FORM GST APL-04 </a:t>
            </a:r>
            <a:r>
              <a:rPr lang="en-US" sz="3200" dirty="0">
                <a:effectLst/>
                <a:latin typeface="Calibri" panose="020F0502020204030204" pitchFamily="34" charset="0"/>
                <a:ea typeface="Calibri" panose="020F0502020204030204" pitchFamily="34" charset="0"/>
                <a:cs typeface="Times New Roman" panose="02020603050405020304" pitchFamily="18" charset="0"/>
              </a:rPr>
              <a:t>clearly indicating the final amount of demand confirmed by the Appellate Tribunal.</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63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98CE-41BB-F295-74E3-7202BD11859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0897DA-5461-EF8C-C04C-D2B92D91ACB3}"/>
              </a:ext>
            </a:extLst>
          </p:cNvPr>
          <p:cNvSpPr txBox="1"/>
          <p:nvPr/>
        </p:nvSpPr>
        <p:spPr>
          <a:xfrm>
            <a:off x="427566" y="146186"/>
            <a:ext cx="11184467" cy="5755422"/>
          </a:xfrm>
          <a:prstGeom prst="rect">
            <a:avLst/>
          </a:prstGeom>
          <a:noFill/>
        </p:spPr>
        <p:txBody>
          <a:bodyPr wrap="square">
            <a:spAutoFit/>
          </a:bodyPr>
          <a:lstStyle/>
          <a:p>
            <a:pPr algn="just"/>
            <a:r>
              <a:rPr lang="en-IN" sz="2800" b="1" dirty="0">
                <a:effectLst/>
                <a:latin typeface="Times New Roman" panose="02020603050405020304" pitchFamily="18" charset="0"/>
                <a:ea typeface="Times New Roman" panose="02020603050405020304" pitchFamily="18" charset="0"/>
              </a:rPr>
              <a:t>Whether Appeal filed without or delayed pre-deposit is valid?</a:t>
            </a:r>
            <a:endParaRPr lang="en-IN" sz="2800" dirty="0">
              <a:effectLst/>
              <a:latin typeface="Times New Roman" panose="02020603050405020304" pitchFamily="18" charset="0"/>
              <a:ea typeface="Times New Roman" panose="02020603050405020304" pitchFamily="18" charset="0"/>
            </a:endParaRPr>
          </a:p>
          <a:p>
            <a:r>
              <a:rPr lang="en-US" sz="2800" kern="0" dirty="0">
                <a:effectLst/>
                <a:latin typeface="Times New Roman" panose="02020603050405020304" pitchFamily="18" charset="0"/>
                <a:ea typeface="Times New Roman" panose="02020603050405020304" pitchFamily="18" charset="0"/>
              </a:rPr>
              <a:t>Yes.</a:t>
            </a:r>
          </a:p>
          <a:p>
            <a:r>
              <a:rPr lang="en-IN" sz="2800" b="1" i="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CIT v. </a:t>
            </a:r>
            <a:r>
              <a:rPr lang="en-IN" sz="2800" b="1" i="1" dirty="0" err="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Filmistan</a:t>
            </a:r>
            <a:r>
              <a:rPr lang="en-IN" sz="2800" b="1" i="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Ltd.</a:t>
            </a:r>
            <a:r>
              <a:rPr lang="en-IN" sz="2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(1961) 3 SCR 893 : AIR 1961 SC 1134 : (1961) 42 ITR 163</a:t>
            </a:r>
            <a:endParaRPr lang="en-US" sz="28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r>
              <a:rPr lang="en-US" sz="28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However, if pre-deposit is made after expiry of time for filing an appeal, then it will be deemed that appeal was filed on that day only. </a:t>
            </a:r>
          </a:p>
          <a:p>
            <a:endParaRPr lang="en-US" sz="2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IN" sz="2800" b="1" dirty="0">
                <a:effectLst/>
                <a:latin typeface="Times New Roman" panose="02020603050405020304" pitchFamily="18" charset="0"/>
                <a:ea typeface="Times New Roman" panose="02020603050405020304" pitchFamily="18" charset="0"/>
              </a:rPr>
              <a:t>Whether writ petition can be entertained in case of extreme hardship for depositing the mandatory pre-deposit amount for filing appeal?</a:t>
            </a:r>
            <a:endParaRPr lang="en-IN" sz="2800" dirty="0">
              <a:effectLst/>
              <a:latin typeface="Times New Roman" panose="02020603050405020304" pitchFamily="18" charset="0"/>
              <a:ea typeface="Times New Roman" panose="02020603050405020304" pitchFamily="18" charset="0"/>
            </a:endParaRPr>
          </a:p>
          <a:p>
            <a:r>
              <a:rPr lang="en-US" sz="28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Yes. </a:t>
            </a:r>
            <a:r>
              <a:rPr lang="en-IN" sz="2800" dirty="0">
                <a:effectLst/>
                <a:latin typeface="Times New Roman" panose="02020603050405020304" pitchFamily="18" charset="0"/>
                <a:ea typeface="Times New Roman" panose="02020603050405020304" pitchFamily="18" charset="0"/>
              </a:rPr>
              <a:t> Tecnimont </a:t>
            </a:r>
            <a:r>
              <a:rPr lang="en-IN" sz="2800" dirty="0" err="1">
                <a:effectLst/>
                <a:latin typeface="Times New Roman" panose="02020603050405020304" pitchFamily="18" charset="0"/>
                <a:ea typeface="Times New Roman" panose="02020603050405020304" pitchFamily="18" charset="0"/>
              </a:rPr>
              <a:t>Pvt.</a:t>
            </a:r>
            <a:r>
              <a:rPr lang="en-IN" sz="2800" dirty="0">
                <a:effectLst/>
                <a:latin typeface="Times New Roman" panose="02020603050405020304" pitchFamily="18" charset="0"/>
                <a:ea typeface="Times New Roman" panose="02020603050405020304" pitchFamily="18" charset="0"/>
              </a:rPr>
              <a:t> Ltd. v. State of Punjab &amp; </a:t>
            </a:r>
            <a:r>
              <a:rPr lang="en-IN" sz="2800" dirty="0">
                <a:latin typeface="Times New Roman" panose="02020603050405020304" pitchFamily="18" charset="0"/>
              </a:rPr>
              <a:t>Others </a:t>
            </a:r>
            <a:r>
              <a:rPr lang="en-IN" sz="2800" dirty="0">
                <a:latin typeface="Times New Roman" panose="02020603050405020304" pitchFamily="18" charset="0"/>
                <a:hlinkClick r:id="rId2">
                  <a:extLst>
                    <a:ext uri="{A12FA001-AC4F-418D-AE19-62706E023703}">
                      <ahyp:hlinkClr xmlns:ahyp="http://schemas.microsoft.com/office/drawing/2018/hyperlinkcolor" val="tx"/>
                    </a:ext>
                  </a:extLst>
                </a:hlinkClick>
              </a:rPr>
              <a:t>2019 (29) G.S.T.L. 737</a:t>
            </a:r>
            <a:r>
              <a:rPr lang="en-IN" sz="2800" dirty="0">
                <a:latin typeface="Times New Roman" panose="02020603050405020304" pitchFamily="18" charset="0"/>
              </a:rPr>
              <a:t> (S.C.)</a:t>
            </a:r>
          </a:p>
          <a:p>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42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04BA-A5B4-7957-7513-50E4977E08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EAEB67-03B5-60BF-B0A4-1C59CAF3A0DD}"/>
              </a:ext>
            </a:extLst>
          </p:cNvPr>
          <p:cNvSpPr txBox="1"/>
          <p:nvPr/>
        </p:nvSpPr>
        <p:spPr>
          <a:xfrm>
            <a:off x="427566" y="146186"/>
            <a:ext cx="11184467" cy="6617196"/>
          </a:xfrm>
          <a:prstGeom prst="rect">
            <a:avLst/>
          </a:prstGeom>
          <a:noFill/>
        </p:spPr>
        <p:txBody>
          <a:bodyPr wrap="square">
            <a:spAutoFit/>
          </a:bodyPr>
          <a:lstStyle/>
          <a:p>
            <a:pPr algn="just"/>
            <a:r>
              <a:rPr lang="en-IN" sz="2800" b="1" dirty="0">
                <a:effectLst/>
                <a:latin typeface="Times New Roman" panose="02020603050405020304" pitchFamily="18" charset="0"/>
                <a:ea typeface="Times New Roman" panose="02020603050405020304" pitchFamily="18" charset="0"/>
              </a:rPr>
              <a:t>Right of appeal is  not lost by withdrawal of defective/ incompetent Appeal</a:t>
            </a:r>
            <a:endParaRPr lang="en-IN" sz="2800" dirty="0">
              <a:effectLst/>
              <a:latin typeface="Times New Roman" panose="02020603050405020304" pitchFamily="18" charset="0"/>
              <a:ea typeface="Times New Roman" panose="02020603050405020304" pitchFamily="18" charset="0"/>
            </a:endParaRPr>
          </a:p>
          <a:p>
            <a:r>
              <a:rPr lang="en-IN" sz="2800" dirty="0">
                <a:effectLst/>
                <a:latin typeface="Times New Roman" panose="02020603050405020304" pitchFamily="18" charset="0"/>
                <a:ea typeface="Times New Roman" panose="02020603050405020304" pitchFamily="18" charset="0"/>
              </a:rPr>
              <a:t>M/s M. </a:t>
            </a:r>
            <a:r>
              <a:rPr lang="en-IN" sz="2800" dirty="0" err="1">
                <a:effectLst/>
                <a:latin typeface="Times New Roman" panose="02020603050405020304" pitchFamily="18" charset="0"/>
                <a:ea typeface="Times New Roman" panose="02020603050405020304" pitchFamily="18" charset="0"/>
              </a:rPr>
              <a:t>Ramnarain</a:t>
            </a:r>
            <a:r>
              <a:rPr lang="en-IN" sz="2800" dirty="0">
                <a:effectLst/>
                <a:latin typeface="Times New Roman" panose="02020603050405020304" pitchFamily="18" charset="0"/>
                <a:ea typeface="Times New Roman" panose="02020603050405020304" pitchFamily="18" charset="0"/>
              </a:rPr>
              <a:t> (P) Ltd. v. State Trading </a:t>
            </a:r>
            <a:r>
              <a:rPr lang="en-IN" sz="2800" dirty="0" err="1">
                <a:effectLst/>
                <a:latin typeface="Times New Roman" panose="02020603050405020304" pitchFamily="18" charset="0"/>
                <a:ea typeface="Times New Roman" panose="02020603050405020304" pitchFamily="18" charset="0"/>
              </a:rPr>
              <a:t>Corpn</a:t>
            </a:r>
            <a:r>
              <a:rPr lang="en-IN" sz="2800" dirty="0">
                <a:effectLst/>
                <a:latin typeface="Times New Roman" panose="02020603050405020304" pitchFamily="18" charset="0"/>
                <a:ea typeface="Times New Roman" panose="02020603050405020304" pitchFamily="18" charset="0"/>
              </a:rPr>
              <a:t>. of India Ltd. (1983) 3 SCC 75,</a:t>
            </a:r>
          </a:p>
          <a:p>
            <a:endParaRPr lang="en-IN" sz="2800" kern="0" dirty="0">
              <a:latin typeface="Times New Roman" panose="02020603050405020304" pitchFamily="18" charset="0"/>
              <a:ea typeface="Times New Roman" panose="02020603050405020304" pitchFamily="18" charset="0"/>
            </a:endParaRPr>
          </a:p>
          <a:p>
            <a:r>
              <a:rPr lang="en-IN" sz="2800" b="1" dirty="0">
                <a:effectLst/>
                <a:latin typeface="Times New Roman" panose="02020603050405020304" pitchFamily="18" charset="0"/>
                <a:ea typeface="Times New Roman" panose="02020603050405020304" pitchFamily="18" charset="0"/>
              </a:rPr>
              <a:t>Right of Appeal is statutory right and not inherent right</a:t>
            </a:r>
            <a:endParaRPr lang="en-IN" sz="2800" dirty="0">
              <a:effectLst/>
              <a:latin typeface="Times New Roman" panose="02020603050405020304" pitchFamily="18" charset="0"/>
              <a:ea typeface="Times New Roman" panose="02020603050405020304" pitchFamily="18" charset="0"/>
            </a:endParaRPr>
          </a:p>
          <a:p>
            <a:r>
              <a:rPr lang="en-IN" sz="2800" dirty="0" err="1">
                <a:effectLst/>
                <a:latin typeface="Times New Roman" panose="02020603050405020304" pitchFamily="18" charset="0"/>
                <a:ea typeface="Times New Roman" panose="02020603050405020304" pitchFamily="18" charset="0"/>
              </a:rPr>
              <a:t>Janardhana</a:t>
            </a:r>
            <a:r>
              <a:rPr lang="en-IN" sz="2800" dirty="0">
                <a:effectLst/>
                <a:latin typeface="Times New Roman" panose="02020603050405020304" pitchFamily="18" charset="0"/>
                <a:ea typeface="Times New Roman" panose="02020603050405020304" pitchFamily="18" charset="0"/>
              </a:rPr>
              <a:t> Rao v. CIT (2005) 2 SCC 324</a:t>
            </a:r>
          </a:p>
          <a:p>
            <a:endParaRPr lang="en-IN" sz="2800" kern="0" dirty="0">
              <a:latin typeface="Times New Roman" panose="02020603050405020304" pitchFamily="18" charset="0"/>
              <a:ea typeface="Times New Roman" panose="02020603050405020304" pitchFamily="18" charset="0"/>
            </a:endParaRPr>
          </a:p>
          <a:p>
            <a:r>
              <a:rPr lang="en-IN" sz="2800" b="1" dirty="0">
                <a:effectLst/>
                <a:latin typeface="Times New Roman" panose="02020603050405020304" pitchFamily="18" charset="0"/>
                <a:ea typeface="Times New Roman" panose="02020603050405020304" pitchFamily="18" charset="0"/>
              </a:rPr>
              <a:t>Whether law laid down by judgment of the High Court will be biding despite operation of judgment is stayed by the Supreme Court?</a:t>
            </a:r>
            <a:endParaRPr lang="en-IN" sz="2800" b="1" kern="0" dirty="0">
              <a:effectLst/>
              <a:latin typeface="Times New Roman" panose="02020603050405020304" pitchFamily="18" charset="0"/>
              <a:ea typeface="Times New Roman" panose="02020603050405020304" pitchFamily="18" charset="0"/>
            </a:endParaRPr>
          </a:p>
          <a:p>
            <a:r>
              <a:rPr lang="en-IN" sz="2800" b="1" kern="0" dirty="0">
                <a:latin typeface="Times New Roman" panose="02020603050405020304" pitchFamily="18" charset="0"/>
                <a:ea typeface="Times New Roman" panose="02020603050405020304" pitchFamily="18" charset="0"/>
              </a:rPr>
              <a:t>Yes. </a:t>
            </a:r>
            <a:r>
              <a:rPr lang="en-IN" sz="2800" dirty="0">
                <a:effectLst/>
                <a:latin typeface="Verdana" panose="020B0604030504040204" pitchFamily="34" charset="0"/>
                <a:ea typeface="Times New Roman" panose="02020603050405020304" pitchFamily="18" charset="0"/>
                <a:cs typeface="Verdana" panose="020B0604030504040204" pitchFamily="34" charset="0"/>
              </a:rPr>
              <a:t>S.C. </a:t>
            </a:r>
            <a:r>
              <a:rPr lang="en-IN" sz="2800" dirty="0" err="1">
                <a:effectLst/>
                <a:latin typeface="Verdana" panose="020B0604030504040204" pitchFamily="34" charset="0"/>
                <a:ea typeface="Times New Roman" panose="02020603050405020304" pitchFamily="18" charset="0"/>
                <a:cs typeface="Verdana" panose="020B0604030504040204" pitchFamily="34" charset="0"/>
              </a:rPr>
              <a:t>Bhattacharji</a:t>
            </a:r>
            <a:r>
              <a:rPr lang="en-IN" sz="2800" dirty="0">
                <a:effectLst/>
                <a:latin typeface="Verdana" panose="020B0604030504040204" pitchFamily="34" charset="0"/>
                <a:ea typeface="Times New Roman" panose="02020603050405020304" pitchFamily="18" charset="0"/>
                <a:cs typeface="Verdana" panose="020B0604030504040204" pitchFamily="34" charset="0"/>
              </a:rPr>
              <a:t> v. Meerut Cantonment Board-Allahabad High Court-2005 SCC </a:t>
            </a:r>
            <a:r>
              <a:rPr lang="en-IN" sz="2800" dirty="0" err="1">
                <a:effectLst/>
                <a:latin typeface="Verdana" panose="020B0604030504040204" pitchFamily="34" charset="0"/>
                <a:ea typeface="Times New Roman" panose="02020603050405020304" pitchFamily="18" charset="0"/>
                <a:cs typeface="Verdana" panose="020B0604030504040204" pitchFamily="34" charset="0"/>
              </a:rPr>
              <a:t>OnLine</a:t>
            </a:r>
            <a:r>
              <a:rPr lang="en-IN" sz="2800" dirty="0">
                <a:effectLst/>
                <a:latin typeface="Verdana" panose="020B0604030504040204" pitchFamily="34" charset="0"/>
                <a:ea typeface="Times New Roman" panose="02020603050405020304" pitchFamily="18" charset="0"/>
                <a:cs typeface="Verdana" panose="020B0604030504040204" pitchFamily="34" charset="0"/>
              </a:rPr>
              <a:t> All 1500</a:t>
            </a:r>
            <a:r>
              <a:rPr lang="en-IN" sz="2400" dirty="0">
                <a:effectLst/>
              </a:rPr>
              <a:t> </a:t>
            </a:r>
            <a:r>
              <a:rPr lang="en-IN" sz="2800" b="1" kern="0" dirty="0">
                <a:latin typeface="Times New Roman" panose="02020603050405020304" pitchFamily="18" charset="0"/>
              </a:rPr>
              <a:t>; </a:t>
            </a:r>
            <a:r>
              <a:rPr lang="en-IN" sz="2800" b="1" i="1"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Pijush</a:t>
            </a:r>
            <a:r>
              <a:rPr lang="en-IN" sz="2800" b="1" i="1"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Kanti Chowdhury v. State of West Bengal </a:t>
            </a:r>
            <a:r>
              <a:rPr lang="en-IN" sz="2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reported in </a:t>
            </a:r>
            <a:r>
              <a:rPr lang="en-IN" sz="2800" b="1" dirty="0">
                <a:solidFill>
                  <a:srgbClr val="000000"/>
                </a:solidFill>
                <a:effectLst/>
                <a:highlight>
                  <a:srgbClr val="FFFFFF"/>
                </a:highlight>
                <a:latin typeface="Open Sans" panose="020B0606030504020204" pitchFamily="34" charset="0"/>
                <a:ea typeface="Times New Roman" panose="02020603050405020304" pitchFamily="18" charset="0"/>
              </a:rPr>
              <a:t>2007 SCC </a:t>
            </a:r>
            <a:r>
              <a:rPr lang="en-IN" sz="2800" b="1" dirty="0" err="1">
                <a:solidFill>
                  <a:srgbClr val="000000"/>
                </a:solidFill>
                <a:effectLst/>
                <a:highlight>
                  <a:srgbClr val="FFFFFF"/>
                </a:highlight>
                <a:latin typeface="Open Sans" panose="020B0606030504020204" pitchFamily="34" charset="0"/>
                <a:ea typeface="Times New Roman" panose="02020603050405020304" pitchFamily="18" charset="0"/>
              </a:rPr>
              <a:t>OnLine</a:t>
            </a:r>
            <a:r>
              <a:rPr lang="en-IN" sz="2800" b="1" dirty="0">
                <a:solidFill>
                  <a:srgbClr val="000000"/>
                </a:solidFill>
                <a:effectLst/>
                <a:highlight>
                  <a:srgbClr val="FFFFFF"/>
                </a:highlight>
                <a:latin typeface="Open Sans" panose="020B0606030504020204" pitchFamily="34" charset="0"/>
                <a:ea typeface="Times New Roman" panose="02020603050405020304" pitchFamily="18" charset="0"/>
              </a:rPr>
              <a:t> Cal 267</a:t>
            </a:r>
            <a:r>
              <a:rPr lang="en-IN" sz="2400" dirty="0">
                <a:effectLst/>
              </a:rPr>
              <a:t> </a:t>
            </a:r>
            <a:endParaRPr lang="en-US" sz="2800" kern="0" dirty="0">
              <a:effectLst/>
              <a:latin typeface="Times New Roman" panose="02020603050405020304" pitchFamily="18" charset="0"/>
              <a:ea typeface="Times New Roman" panose="02020603050405020304" pitchFamily="18" charset="0"/>
            </a:endParaRPr>
          </a:p>
          <a:p>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63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D1A3-0016-228A-B794-733E88D92B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681D71-EB15-5FA7-E2B9-189151311D4B}"/>
              </a:ext>
            </a:extLst>
          </p:cNvPr>
          <p:cNvSpPr txBox="1"/>
          <p:nvPr/>
        </p:nvSpPr>
        <p:spPr>
          <a:xfrm>
            <a:off x="427566" y="146186"/>
            <a:ext cx="11184467" cy="7109639"/>
          </a:xfrm>
          <a:prstGeom prst="rect">
            <a:avLst/>
          </a:prstGeom>
          <a:noFill/>
        </p:spPr>
        <p:txBody>
          <a:bodyPr wrap="square">
            <a:spAutoFit/>
          </a:bodyPr>
          <a:lstStyle/>
          <a:p>
            <a:pPr algn="just"/>
            <a:r>
              <a:rPr lang="en-US" sz="3600" b="1" kern="0" dirty="0">
                <a:effectLst/>
                <a:latin typeface="Times New Roman" panose="02020603050405020304" pitchFamily="18" charset="0"/>
                <a:ea typeface="Times New Roman" panose="02020603050405020304" pitchFamily="18" charset="0"/>
              </a:rPr>
              <a:t>Powers of Revisional Authority</a:t>
            </a:r>
            <a:r>
              <a:rPr lang="en-IN" sz="3600" dirty="0">
                <a:effectLst/>
              </a:rPr>
              <a:t> – Section 108</a:t>
            </a:r>
            <a:endParaRPr lang="en-IN" sz="3600" dirty="0"/>
          </a:p>
          <a:p>
            <a:pPr algn="just"/>
            <a:r>
              <a:rPr lang="en-US" sz="2000" dirty="0">
                <a:effectLst/>
                <a:latin typeface="Times New Roman" panose="02020603050405020304" pitchFamily="18" charset="0"/>
                <a:ea typeface="Calibri" panose="020F0502020204030204" pitchFamily="34" charset="0"/>
              </a:rPr>
              <a:t>Section 2(99)</a:t>
            </a:r>
            <a:r>
              <a:rPr lang="en-US" sz="2000" dirty="0">
                <a:effectLst/>
                <a:latin typeface="Times New Roman" panose="02020603050405020304" pitchFamily="18" charset="0"/>
                <a:ea typeface="Times New Roman" panose="02020603050405020304" pitchFamily="18" charset="0"/>
              </a:rPr>
              <a:t> “Revisional Authority” means an authority appointed or </a:t>
            </a:r>
            <a:r>
              <a:rPr lang="en-US" sz="2000" dirty="0" err="1">
                <a:effectLst/>
                <a:latin typeface="Times New Roman" panose="02020603050405020304" pitchFamily="18" charset="0"/>
                <a:ea typeface="Times New Roman" panose="02020603050405020304" pitchFamily="18" charset="0"/>
              </a:rPr>
              <a:t>authorised</a:t>
            </a:r>
            <a:r>
              <a:rPr lang="en-US" sz="2000" dirty="0">
                <a:effectLst/>
                <a:latin typeface="Times New Roman" panose="02020603050405020304" pitchFamily="18" charset="0"/>
                <a:ea typeface="Times New Roman" panose="02020603050405020304" pitchFamily="18" charset="0"/>
              </a:rPr>
              <a:t> for revision of decision or orders as referred to in section 108</a:t>
            </a:r>
            <a:r>
              <a:rPr lang="en-IN" sz="2000" dirty="0">
                <a:latin typeface="Times New Roman" panose="02020603050405020304" pitchFamily="18" charset="0"/>
                <a:ea typeface="Times New Roman" panose="02020603050405020304" pitchFamily="18" charset="0"/>
              </a:rPr>
              <a:t>.</a:t>
            </a:r>
          </a:p>
          <a:p>
            <a:pPr algn="just"/>
            <a:r>
              <a:rPr lang="en-US" sz="2800" kern="0" dirty="0">
                <a:effectLst/>
                <a:latin typeface="Times New Roman" panose="02020603050405020304" pitchFamily="18" charset="0"/>
                <a:ea typeface="Times New Roman" panose="02020603050405020304" pitchFamily="18" charset="0"/>
              </a:rPr>
              <a:t>if he considers that any decision or order passed under this Act </a:t>
            </a:r>
            <a:endParaRPr lang="en-IN" sz="2800" kern="0" dirty="0">
              <a:latin typeface="Times New Roman" panose="02020603050405020304" pitchFamily="18" charset="0"/>
            </a:endParaRPr>
          </a:p>
          <a:p>
            <a:pPr algn="just"/>
            <a:r>
              <a:rPr lang="en-US" sz="2800" kern="0" dirty="0">
                <a:effectLst/>
                <a:latin typeface="Times New Roman" panose="02020603050405020304" pitchFamily="18" charset="0"/>
                <a:ea typeface="Times New Roman" panose="02020603050405020304" pitchFamily="18" charset="0"/>
              </a:rPr>
              <a:t>by any officer subordinate to him </a:t>
            </a:r>
          </a:p>
          <a:p>
            <a:pPr algn="just"/>
            <a:r>
              <a:rPr lang="en-US" sz="2800" kern="0" dirty="0">
                <a:effectLst/>
                <a:latin typeface="Times New Roman" panose="02020603050405020304" pitchFamily="18" charset="0"/>
                <a:ea typeface="Times New Roman" panose="02020603050405020304" pitchFamily="18" charset="0"/>
              </a:rPr>
              <a:t>is </a:t>
            </a:r>
            <a:r>
              <a:rPr lang="en-US" sz="2800" kern="0" dirty="0">
                <a:solidFill>
                  <a:srgbClr val="FF0000"/>
                </a:solidFill>
                <a:effectLst/>
                <a:latin typeface="Times New Roman" panose="02020603050405020304" pitchFamily="18" charset="0"/>
                <a:ea typeface="Times New Roman" panose="02020603050405020304" pitchFamily="18" charset="0"/>
              </a:rPr>
              <a:t>erroneous in so far as it is prejudicial to the interest of revenue </a:t>
            </a:r>
            <a:r>
              <a:rPr lang="en-US" sz="2800" kern="0" dirty="0">
                <a:effectLst/>
                <a:highlight>
                  <a:srgbClr val="FFFF00"/>
                </a:highlight>
                <a:latin typeface="Times New Roman" panose="02020603050405020304" pitchFamily="18" charset="0"/>
                <a:ea typeface="Times New Roman" panose="02020603050405020304" pitchFamily="18" charset="0"/>
              </a:rPr>
              <a:t>and</a:t>
            </a:r>
          </a:p>
          <a:p>
            <a:pPr algn="just"/>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is illegal or improper or has not taken into account certain material facts, whether available at the time of issuance of the said order or not </a:t>
            </a:r>
          </a:p>
          <a:p>
            <a:pPr algn="just"/>
            <a:r>
              <a:rPr lang="en-US" sz="2800" kern="0" dirty="0">
                <a:effectLst/>
                <a:latin typeface="Times New Roman" panose="02020603050405020304" pitchFamily="18" charset="0"/>
                <a:ea typeface="Times New Roman" panose="02020603050405020304" pitchFamily="18" charset="0"/>
              </a:rPr>
              <a:t>or </a:t>
            </a:r>
          </a:p>
          <a:p>
            <a:pPr algn="just"/>
            <a:r>
              <a:rPr lang="en-US" sz="2800" kern="0" dirty="0">
                <a:effectLst/>
                <a:latin typeface="Times New Roman" panose="02020603050405020304" pitchFamily="18" charset="0"/>
                <a:ea typeface="Times New Roman" panose="02020603050405020304" pitchFamily="18" charset="0"/>
              </a:rPr>
              <a:t>in consequence of an observation by the Comptroller and Auditor General of India, </a:t>
            </a:r>
            <a:endParaRPr lang="en-US" sz="2800" kern="0" dirty="0">
              <a:latin typeface="Times New Roman" panose="02020603050405020304" pitchFamily="18" charset="0"/>
              <a:ea typeface="Times New Roman" panose="02020603050405020304" pitchFamily="18" charset="0"/>
            </a:endParaRPr>
          </a:p>
          <a:p>
            <a:pPr algn="just"/>
            <a:r>
              <a:rPr lang="en-US" sz="2800" kern="0" dirty="0">
                <a:effectLst/>
                <a:latin typeface="Times New Roman" panose="02020603050405020304" pitchFamily="18" charset="0"/>
                <a:ea typeface="Times New Roman" panose="02020603050405020304" pitchFamily="18" charset="0"/>
              </a:rPr>
              <a:t>he may, if necessary, stay the operation of such decision or order for such period as he deems fit </a:t>
            </a:r>
            <a:r>
              <a:rPr lang="en-US" sz="2800" kern="0" dirty="0">
                <a:effectLst/>
                <a:highlight>
                  <a:srgbClr val="FFFF00"/>
                </a:highlight>
                <a:latin typeface="Times New Roman" panose="02020603050405020304" pitchFamily="18" charset="0"/>
                <a:ea typeface="Times New Roman" panose="02020603050405020304" pitchFamily="18" charset="0"/>
              </a:rPr>
              <a:t>and after giving the person concerned an opportunity </a:t>
            </a:r>
            <a:r>
              <a:rPr lang="en-US" sz="2800" kern="0" dirty="0">
                <a:effectLst/>
                <a:latin typeface="Times New Roman" panose="02020603050405020304" pitchFamily="18" charset="0"/>
                <a:ea typeface="Times New Roman" panose="02020603050405020304" pitchFamily="18" charset="0"/>
              </a:rPr>
              <a:t>of being heard and after making such further inquiry as may be necessary, pass such order, as he </a:t>
            </a:r>
            <a:r>
              <a:rPr lang="en-US" sz="2800" kern="0" dirty="0">
                <a:latin typeface="Times New Roman" panose="02020603050405020304" pitchFamily="18" charset="0"/>
              </a:rPr>
              <a:t>thinks just and proper, including enhancing or modifying or annulling the said decision or order.</a:t>
            </a:r>
            <a:r>
              <a:rPr lang="en-IN" sz="2800" kern="0" dirty="0">
                <a:latin typeface="Times New Roman" panose="02020603050405020304" pitchFamily="18" charset="0"/>
              </a:rPr>
              <a:t> </a:t>
            </a:r>
          </a:p>
        </p:txBody>
      </p:sp>
    </p:spTree>
    <p:extLst>
      <p:ext uri="{BB962C8B-B14F-4D97-AF65-F5344CB8AC3E}">
        <p14:creationId xmlns:p14="http://schemas.microsoft.com/office/powerpoint/2010/main" val="101531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3FD56-6D0F-1A61-96B4-3F95CF9641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5D1BBC-AC3B-B62C-D59A-5CD1688E58C1}"/>
              </a:ext>
            </a:extLst>
          </p:cNvPr>
          <p:cNvSpPr txBox="1"/>
          <p:nvPr/>
        </p:nvSpPr>
        <p:spPr>
          <a:xfrm>
            <a:off x="427566" y="146186"/>
            <a:ext cx="11184467" cy="6205097"/>
          </a:xfrm>
          <a:prstGeom prst="rect">
            <a:avLst/>
          </a:prstGeom>
          <a:noFill/>
        </p:spPr>
        <p:txBody>
          <a:bodyPr wrap="square">
            <a:spAutoFit/>
          </a:bodyPr>
          <a:lstStyle/>
          <a:p>
            <a:pPr algn="just"/>
            <a:r>
              <a:rPr lang="en-US" sz="3600" b="1" kern="0" dirty="0">
                <a:effectLst/>
                <a:latin typeface="Times New Roman" panose="02020603050405020304" pitchFamily="18" charset="0"/>
                <a:ea typeface="Times New Roman" panose="02020603050405020304" pitchFamily="18" charset="0"/>
              </a:rPr>
              <a:t>Powers of Revisional Authority</a:t>
            </a:r>
            <a:r>
              <a:rPr lang="en-IN" sz="3600" dirty="0">
                <a:effectLst/>
              </a:rPr>
              <a:t> – Section 108</a:t>
            </a:r>
            <a:endParaRPr lang="en-IN" sz="3600" dirty="0"/>
          </a:p>
          <a:p>
            <a:pPr indent="228600" algn="just">
              <a:lnSpc>
                <a:spcPct val="115000"/>
              </a:lnSpc>
              <a:spcAft>
                <a:spcPts val="1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The Revisional Authority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shall not exercise any power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under sub-section (1), if—</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
              </a:spcAft>
              <a:tabLst>
                <a:tab pos="342900" algn="r"/>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order has been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subject to an appeal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under section 107 or section 112 or section 117 or section 118; 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
              </a:spcAft>
              <a:tabLst>
                <a:tab pos="342900" algn="r"/>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period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specified under sub-section (2) of section 107 has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not yet expired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or more than three years have expired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after the passing of the decision or order sought to be revised; 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
              </a:spcAft>
              <a:tabLst>
                <a:tab pos="342900" algn="r"/>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order has already been taken for revision under this section at an earlier stage; 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
              </a:spcAft>
              <a:tabLst>
                <a:tab pos="342900" algn="r"/>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order has been passed in exercise of the powers under sub-section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spcAft>
                <a:spcPts val="1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Provided that the Revisional Authority may pass an order under sub-section (1)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on any point which has not been raised and decided in an appeal referred to in clause (</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sub-section (2), before the expiry of a period of one year from the date of the order in such appeal or before the expiry of a period of three years referred to in clause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that sub-section, whichever is later.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96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26B5-1BFE-43E7-8D48-753C5F60BCC4}"/>
              </a:ext>
            </a:extLst>
          </p:cNvPr>
          <p:cNvSpPr/>
          <p:nvPr/>
        </p:nvSpPr>
        <p:spPr>
          <a:xfrm>
            <a:off x="3048000" y="1680829"/>
            <a:ext cx="6096000" cy="4161139"/>
          </a:xfrm>
          <a:prstGeom prst="rect">
            <a:avLst/>
          </a:prstGeom>
        </p:spPr>
        <p:txBody>
          <a:bodyPr>
            <a:spAutoFit/>
          </a:body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hlinkClick r:id="rId3"/>
              </a:rPr>
              <a:t>jkmittalgst@gmail.com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Twitter @</a:t>
            </a:r>
            <a:r>
              <a:rPr lang="en-US" altLang="en-US" dirty="0" err="1">
                <a:solidFill>
                  <a:srgbClr val="993366"/>
                </a:solidFill>
                <a:latin typeface="Arial Black" panose="020B0A04020102020204" pitchFamily="34" charset="0"/>
              </a:rPr>
              <a:t>mittaldelhi</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LinkedIn JK Mittal</a:t>
            </a:r>
          </a:p>
          <a:p>
            <a:pPr algn="ctr">
              <a:spcBef>
                <a:spcPct val="20000"/>
              </a:spcBef>
            </a:pPr>
            <a:r>
              <a:rPr lang="en-US" altLang="en-US" dirty="0">
                <a:solidFill>
                  <a:srgbClr val="993366"/>
                </a:solidFill>
                <a:latin typeface="Arial Black" panose="020B0A04020102020204" pitchFamily="34" charset="0"/>
              </a:rPr>
              <a:t>Facebook Jai Mittal</a:t>
            </a:r>
          </a:p>
        </p:txBody>
      </p:sp>
    </p:spTree>
    <p:extLst>
      <p:ext uri="{BB962C8B-B14F-4D97-AF65-F5344CB8AC3E}">
        <p14:creationId xmlns:p14="http://schemas.microsoft.com/office/powerpoint/2010/main" val="325247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F580-4CD8-FB56-094E-1AD157D2AD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C72497-7521-9256-FB21-1C2FCD8BE833}"/>
              </a:ext>
            </a:extLst>
          </p:cNvPr>
          <p:cNvSpPr txBox="1"/>
          <p:nvPr/>
        </p:nvSpPr>
        <p:spPr>
          <a:xfrm>
            <a:off x="427566" y="146186"/>
            <a:ext cx="11184467" cy="5262979"/>
          </a:xfrm>
          <a:prstGeom prst="rect">
            <a:avLst/>
          </a:prstGeom>
          <a:noFill/>
        </p:spPr>
        <p:txBody>
          <a:bodyPr wrap="square">
            <a:spAutoFit/>
          </a:bodyPr>
          <a:lstStyle/>
          <a:p>
            <a:pPr algn="just"/>
            <a:r>
              <a:rPr lang="en-US" sz="3600" b="1" kern="0" dirty="0">
                <a:effectLst/>
                <a:latin typeface="Times New Roman" panose="02020603050405020304" pitchFamily="18" charset="0"/>
                <a:ea typeface="Times New Roman" panose="02020603050405020304" pitchFamily="18" charset="0"/>
              </a:rPr>
              <a:t>Powers of Revisional Authority</a:t>
            </a:r>
            <a:r>
              <a:rPr lang="en-IN" sz="3600" dirty="0">
                <a:effectLst/>
              </a:rPr>
              <a:t> – Section 108</a:t>
            </a:r>
            <a:endParaRPr lang="en-IN" sz="3600" dirty="0"/>
          </a:p>
          <a:p>
            <a:pPr algn="just"/>
            <a:endParaRPr lang="en-US" sz="1800" kern="0" dirty="0">
              <a:effectLst/>
              <a:latin typeface="Times New Roman" panose="02020603050405020304" pitchFamily="18" charset="0"/>
              <a:ea typeface="Times New Roman" panose="02020603050405020304" pitchFamily="18" charset="0"/>
            </a:endParaRPr>
          </a:p>
          <a:p>
            <a:pPr algn="just"/>
            <a:r>
              <a:rPr lang="en-US" kern="0" dirty="0">
                <a:latin typeface="Times New Roman" panose="02020603050405020304" pitchFamily="18" charset="0"/>
                <a:ea typeface="Times New Roman" panose="02020603050405020304" pitchFamily="18" charset="0"/>
              </a:rPr>
              <a:t>Exclusion of period of other party cases </a:t>
            </a:r>
          </a:p>
          <a:p>
            <a:pPr algn="just"/>
            <a:endParaRPr lang="en-US" kern="0" dirty="0">
              <a:latin typeface="Times New Roman" panose="02020603050405020304" pitchFamily="18" charset="0"/>
              <a:ea typeface="Times New Roman" panose="02020603050405020304" pitchFamily="18" charset="0"/>
            </a:endParaRPr>
          </a:p>
          <a:p>
            <a:pPr algn="just"/>
            <a:r>
              <a:rPr lang="en-US" sz="1800" kern="0" dirty="0">
                <a:effectLst/>
                <a:latin typeface="Times New Roman" panose="02020603050405020304" pitchFamily="18" charset="0"/>
                <a:ea typeface="Times New Roman" panose="02020603050405020304" pitchFamily="18" charset="0"/>
              </a:rPr>
              <a:t>(4) If the said decision or order involves an issue on which the Appellate Tribunal or the High Court has given its decision </a:t>
            </a:r>
            <a:r>
              <a:rPr lang="en-US" sz="1800" kern="0" dirty="0">
                <a:solidFill>
                  <a:srgbClr val="FF0000"/>
                </a:solidFill>
                <a:effectLst/>
                <a:latin typeface="Times New Roman" panose="02020603050405020304" pitchFamily="18" charset="0"/>
                <a:ea typeface="Times New Roman" panose="02020603050405020304" pitchFamily="18" charset="0"/>
              </a:rPr>
              <a:t>in some other proceedings and </a:t>
            </a:r>
            <a:r>
              <a:rPr lang="en-US" sz="1800" kern="0" dirty="0">
                <a:effectLst/>
                <a:latin typeface="Times New Roman" panose="02020603050405020304" pitchFamily="18" charset="0"/>
                <a:ea typeface="Times New Roman" panose="02020603050405020304" pitchFamily="18" charset="0"/>
              </a:rPr>
              <a:t>an appeal to the High Court or the Supreme Court against such decision of the Appellate Tribunal or the High Court is pending, the period spent between the date of the decision of the Appellate Tribunal and the date of the decision of the High Court or the date of the decision of the High Court and the date of the decision of the Supreme Court shall be excluded in computing the period of limitation referred to in clause (</a:t>
            </a:r>
            <a:r>
              <a:rPr lang="en-US" sz="1800" i="1" kern="0" dirty="0">
                <a:effectLst/>
                <a:latin typeface="Times New Roman" panose="02020603050405020304" pitchFamily="18" charset="0"/>
                <a:ea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rPr>
              <a:t>) of sub-section (2) where proceedings for revision have been initiated by way of issue of a notice under this section. </a:t>
            </a:r>
          </a:p>
          <a:p>
            <a:pPr algn="just"/>
            <a:endParaRPr lang="en-US" kern="0" dirty="0">
              <a:latin typeface="Times New Roman" panose="02020603050405020304" pitchFamily="18" charset="0"/>
              <a:ea typeface="Times New Roman" panose="02020603050405020304" pitchFamily="18" charset="0"/>
            </a:endParaRPr>
          </a:p>
          <a:p>
            <a:pPr algn="just"/>
            <a:r>
              <a:rPr lang="en-US" sz="1800" kern="0" dirty="0">
                <a:effectLst/>
                <a:latin typeface="Times New Roman" panose="02020603050405020304" pitchFamily="18" charset="0"/>
                <a:ea typeface="Times New Roman" panose="02020603050405020304" pitchFamily="18" charset="0"/>
              </a:rPr>
              <a:t>(</a:t>
            </a:r>
            <a:r>
              <a:rPr lang="en-US" sz="1800" i="1" kern="0" dirty="0">
                <a:effectLst/>
                <a:latin typeface="Times New Roman" panose="02020603050405020304" pitchFamily="18" charset="0"/>
                <a:ea typeface="Times New Roman" panose="02020603050405020304" pitchFamily="18" charset="0"/>
              </a:rPr>
              <a:t>ii</a:t>
            </a:r>
            <a:r>
              <a:rPr lang="en-US" sz="1800" kern="0" dirty="0">
                <a:effectLst/>
                <a:latin typeface="Times New Roman" panose="02020603050405020304" pitchFamily="18" charset="0"/>
                <a:ea typeface="Times New Roman" panose="02020603050405020304" pitchFamily="18" charset="0"/>
              </a:rPr>
              <a:t>)	</a:t>
            </a:r>
            <a:r>
              <a:rPr lang="en-US" sz="1800" kern="0" dirty="0">
                <a:effectLst/>
                <a:highlight>
                  <a:srgbClr val="FFFF00"/>
                </a:highlight>
                <a:latin typeface="Times New Roman" panose="02020603050405020304" pitchFamily="18" charset="0"/>
                <a:ea typeface="Times New Roman" panose="02020603050405020304" pitchFamily="18" charset="0"/>
              </a:rPr>
              <a:t>“decision” shall include intimation </a:t>
            </a:r>
            <a:r>
              <a:rPr lang="en-US" sz="1800" kern="0" dirty="0">
                <a:effectLst/>
                <a:latin typeface="Times New Roman" panose="02020603050405020304" pitchFamily="18" charset="0"/>
                <a:ea typeface="Times New Roman" panose="02020603050405020304" pitchFamily="18" charset="0"/>
              </a:rPr>
              <a:t>given by any officer lower in rank than the Revisional Authority</a:t>
            </a:r>
            <a:r>
              <a:rPr lang="en-IN" dirty="0">
                <a:effectLst/>
              </a:rPr>
              <a:t> </a:t>
            </a:r>
            <a:endParaRPr lang="en-US" sz="1800" kern="0" dirty="0">
              <a:effectLst/>
              <a:latin typeface="Times New Roman" panose="02020603050405020304" pitchFamily="18" charset="0"/>
              <a:ea typeface="Times New Roman" panose="02020603050405020304" pitchFamily="18" charset="0"/>
            </a:endParaRPr>
          </a:p>
          <a:p>
            <a:pPr algn="just"/>
            <a:endParaRPr lang="en-US" kern="0" dirty="0">
              <a:latin typeface="Times New Roman" panose="02020603050405020304" pitchFamily="18" charset="0"/>
            </a:endParaRPr>
          </a:p>
          <a:p>
            <a:pPr algn="just"/>
            <a:endParaRPr lang="en-US" sz="2800" kern="0" dirty="0">
              <a:latin typeface="Times New Roman" panose="02020603050405020304" pitchFamily="18" charset="0"/>
            </a:endParaRPr>
          </a:p>
          <a:p>
            <a:pPr algn="just"/>
            <a:endParaRPr lang="en-US" sz="2800" kern="0" dirty="0">
              <a:latin typeface="Times New Roman" panose="02020603050405020304" pitchFamily="18" charset="0"/>
            </a:endParaRPr>
          </a:p>
          <a:p>
            <a:pPr algn="just"/>
            <a:endParaRPr lang="en-IN" sz="2800" kern="0" dirty="0">
              <a:latin typeface="Times New Roman" panose="02020603050405020304" pitchFamily="18" charset="0"/>
            </a:endParaRPr>
          </a:p>
        </p:txBody>
      </p:sp>
    </p:spTree>
    <p:extLst>
      <p:ext uri="{BB962C8B-B14F-4D97-AF65-F5344CB8AC3E}">
        <p14:creationId xmlns:p14="http://schemas.microsoft.com/office/powerpoint/2010/main" val="2170104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514D-7DA9-41F3-BDF1-BDF2044DE6F2}"/>
              </a:ext>
            </a:extLst>
          </p:cNvPr>
          <p:cNvSpPr>
            <a:spLocks noGrp="1"/>
          </p:cNvSpPr>
          <p:nvPr>
            <p:ph type="title"/>
          </p:nvPr>
        </p:nvSpPr>
        <p:spPr/>
        <p:txBody>
          <a:bodyPr/>
          <a:lstStyle/>
          <a:p>
            <a:r>
              <a:rPr lang="en-US" sz="5400" b="1" i="1" dirty="0">
                <a:solidFill>
                  <a:srgbClr val="FFC000"/>
                </a:solidFill>
                <a:cs typeface="Arial" charset="0"/>
              </a:rPr>
              <a:t>Thanks to all</a:t>
            </a:r>
            <a:br>
              <a:rPr lang="en-US" sz="5400" b="1" i="1" dirty="0">
                <a:solidFill>
                  <a:srgbClr val="2C5800"/>
                </a:solidFill>
                <a:cs typeface="Arial" charset="0"/>
              </a:rPr>
            </a:br>
            <a:endParaRPr lang="en-US" dirty="0"/>
          </a:p>
        </p:txBody>
      </p:sp>
      <p:sp>
        <p:nvSpPr>
          <p:cNvPr id="3" name="Content Placeholder 2">
            <a:extLst>
              <a:ext uri="{FF2B5EF4-FFF2-40B4-BE49-F238E27FC236}">
                <a16:creationId xmlns:a16="http://schemas.microsoft.com/office/drawing/2014/main" id="{4B89F9BA-D268-4DB3-8F69-609D144357AA}"/>
              </a:ext>
            </a:extLst>
          </p:cNvPr>
          <p:cNvSpPr>
            <a:spLocks noGrp="1"/>
          </p:cNvSpPr>
          <p:nvPr>
            <p:ph idx="1"/>
          </p:nvPr>
        </p:nvSpPr>
        <p:spPr/>
        <p:txBody>
          <a:bodyPr>
            <a:normAutofit/>
          </a:bodyPr>
          <a:lstStyle/>
          <a:p>
            <a:pPr algn="ctr">
              <a:defRPr/>
            </a:pPr>
            <a:r>
              <a:rPr lang="en-US" sz="5400" b="1" i="1" dirty="0">
                <a:solidFill>
                  <a:srgbClr val="0070C0"/>
                </a:solidFill>
                <a:cs typeface="Arial" charset="0"/>
              </a:rPr>
              <a:t>WISH FOR GOOD HEALTH </a:t>
            </a:r>
            <a:endParaRPr lang="en-US" sz="5400" dirty="0">
              <a:solidFill>
                <a:srgbClr val="0070C0"/>
              </a:solidFill>
            </a:endParaRPr>
          </a:p>
        </p:txBody>
      </p:sp>
    </p:spTree>
    <p:extLst>
      <p:ext uri="{BB962C8B-B14F-4D97-AF65-F5344CB8AC3E}">
        <p14:creationId xmlns:p14="http://schemas.microsoft.com/office/powerpoint/2010/main" val="249415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26B5-1BFE-43E7-8D48-753C5F60BCC4}"/>
              </a:ext>
            </a:extLst>
          </p:cNvPr>
          <p:cNvSpPr/>
          <p:nvPr/>
        </p:nvSpPr>
        <p:spPr>
          <a:xfrm>
            <a:off x="3048000" y="1680829"/>
            <a:ext cx="6096000" cy="4161139"/>
          </a:xfrm>
          <a:prstGeom prst="rect">
            <a:avLst/>
          </a:prstGeom>
        </p:spPr>
        <p:txBody>
          <a:bodyPr>
            <a:spAutoFit/>
          </a:body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hlinkClick r:id="rId3"/>
              </a:rPr>
              <a:t>jkmittalgst@gmail.com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Twitter @</a:t>
            </a:r>
            <a:r>
              <a:rPr lang="en-US" altLang="en-US" dirty="0" err="1">
                <a:solidFill>
                  <a:srgbClr val="993366"/>
                </a:solidFill>
                <a:latin typeface="Arial Black" panose="020B0A04020102020204" pitchFamily="34" charset="0"/>
              </a:rPr>
              <a:t>mittaldelhi</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LinkedIn JK Mittal</a:t>
            </a:r>
          </a:p>
          <a:p>
            <a:pPr algn="ctr">
              <a:spcBef>
                <a:spcPct val="20000"/>
              </a:spcBef>
            </a:pPr>
            <a:r>
              <a:rPr lang="en-US" altLang="en-US" dirty="0">
                <a:solidFill>
                  <a:srgbClr val="993366"/>
                </a:solidFill>
                <a:latin typeface="Arial Black" panose="020B0A04020102020204" pitchFamily="34" charset="0"/>
              </a:rPr>
              <a:t>Facebook Jai Mittal</a:t>
            </a:r>
          </a:p>
        </p:txBody>
      </p:sp>
      <p:pic>
        <p:nvPicPr>
          <p:cNvPr id="3" name="Picture 2">
            <a:extLst>
              <a:ext uri="{FF2B5EF4-FFF2-40B4-BE49-F238E27FC236}">
                <a16:creationId xmlns:a16="http://schemas.microsoft.com/office/drawing/2014/main" id="{B4980A23-1149-50E9-FDED-F086CD291061}"/>
              </a:ext>
            </a:extLst>
          </p:cNvPr>
          <p:cNvPicPr>
            <a:picLocks noChangeAspect="1"/>
          </p:cNvPicPr>
          <p:nvPr/>
        </p:nvPicPr>
        <p:blipFill>
          <a:blip r:embed="rId4"/>
          <a:stretch>
            <a:fillRect/>
          </a:stretch>
        </p:blipFill>
        <p:spPr>
          <a:xfrm>
            <a:off x="2209800" y="514350"/>
            <a:ext cx="7772400" cy="5829300"/>
          </a:xfrm>
          <a:prstGeom prst="rect">
            <a:avLst/>
          </a:prstGeom>
        </p:spPr>
      </p:pic>
    </p:spTree>
    <p:extLst>
      <p:ext uri="{BB962C8B-B14F-4D97-AF65-F5344CB8AC3E}">
        <p14:creationId xmlns:p14="http://schemas.microsoft.com/office/powerpoint/2010/main" val="68856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0" y="146186"/>
            <a:ext cx="12192000" cy="5483296"/>
          </a:xfrm>
          <a:prstGeom prst="rect">
            <a:avLst/>
          </a:prstGeom>
          <a:noFill/>
        </p:spPr>
        <p:txBody>
          <a:bodyPr wrap="square">
            <a:spAutoFit/>
          </a:bodyPr>
          <a:lstStyle/>
          <a:p>
            <a:pPr marL="228600" indent="-228600" algn="just"/>
            <a:r>
              <a:rPr lang="en-US" sz="4800" dirty="0">
                <a:effectLst/>
                <a:latin typeface="Times New Roman" panose="02020603050405020304" pitchFamily="18" charset="0"/>
                <a:ea typeface="Calibri" panose="020F0502020204030204" pitchFamily="34" charset="0"/>
                <a:cs typeface="Mangal" panose="02040503050203030202" pitchFamily="18" charset="0"/>
              </a:rPr>
              <a:t>Section 107</a:t>
            </a:r>
            <a:r>
              <a:rPr lang="en-US" sz="4800" kern="0" dirty="0">
                <a:effectLst/>
                <a:latin typeface="Times New Roman" panose="02020603050405020304" pitchFamily="18" charset="0"/>
                <a:ea typeface="Times New Roman" panose="02020603050405020304" pitchFamily="18" charset="0"/>
              </a:rPr>
              <a:t> (12) </a:t>
            </a:r>
          </a:p>
          <a:p>
            <a:pPr marL="228600" indent="-228600" algn="just"/>
            <a:r>
              <a:rPr lang="en-US" sz="4800" b="1" kern="0" dirty="0">
                <a:effectLst/>
                <a:latin typeface="Times New Roman" panose="02020603050405020304" pitchFamily="18" charset="0"/>
                <a:ea typeface="Times New Roman" panose="02020603050405020304" pitchFamily="18" charset="0"/>
              </a:rPr>
              <a:t>What</a:t>
            </a:r>
            <a:r>
              <a:rPr lang="en-US" sz="4800" b="1" kern="0" dirty="0">
                <a:latin typeface="Times New Roman" panose="02020603050405020304" pitchFamily="18" charset="0"/>
                <a:ea typeface="Times New Roman" panose="02020603050405020304" pitchFamily="18" charset="0"/>
              </a:rPr>
              <a:t> should be necessary in the Appellate Authority order:</a:t>
            </a:r>
            <a:r>
              <a:rPr lang="en-US" sz="4800" kern="0" dirty="0">
                <a:latin typeface="Times New Roman" panose="02020603050405020304" pitchFamily="18" charset="0"/>
                <a:ea typeface="Times New Roman" panose="02020603050405020304" pitchFamily="18" charset="0"/>
              </a:rPr>
              <a:t> </a:t>
            </a:r>
            <a:r>
              <a:rPr lang="en-US" sz="4800" kern="0" dirty="0">
                <a:effectLst/>
                <a:latin typeface="Times New Roman" panose="02020603050405020304" pitchFamily="18" charset="0"/>
                <a:ea typeface="Times New Roman" panose="02020603050405020304" pitchFamily="18" charset="0"/>
              </a:rPr>
              <a:t>The order of the Appellate Authority disposing of the appeal shall be in writing and shall state the </a:t>
            </a:r>
            <a:r>
              <a:rPr lang="en-US" sz="4800" kern="0" dirty="0">
                <a:effectLst/>
                <a:highlight>
                  <a:srgbClr val="FFFF00"/>
                </a:highlight>
                <a:latin typeface="Times New Roman" panose="02020603050405020304" pitchFamily="18" charset="0"/>
                <a:ea typeface="Times New Roman" panose="02020603050405020304" pitchFamily="18" charset="0"/>
              </a:rPr>
              <a:t>points for determination</a:t>
            </a:r>
            <a:r>
              <a:rPr lang="en-US" sz="4800" kern="0" dirty="0">
                <a:effectLst/>
                <a:latin typeface="Times New Roman" panose="02020603050405020304" pitchFamily="18" charset="0"/>
                <a:ea typeface="Times New Roman" panose="02020603050405020304" pitchFamily="18" charset="0"/>
              </a:rPr>
              <a:t>, the </a:t>
            </a:r>
            <a:r>
              <a:rPr lang="en-US" sz="4800" kern="0" dirty="0">
                <a:solidFill>
                  <a:srgbClr val="FF0000"/>
                </a:solidFill>
                <a:effectLst/>
                <a:latin typeface="Times New Roman" panose="02020603050405020304" pitchFamily="18" charset="0"/>
                <a:ea typeface="Times New Roman" panose="02020603050405020304" pitchFamily="18" charset="0"/>
              </a:rPr>
              <a:t>decision thereon </a:t>
            </a:r>
            <a:r>
              <a:rPr lang="en-US" sz="4800" kern="0" dirty="0">
                <a:effectLst/>
                <a:latin typeface="Times New Roman" panose="02020603050405020304" pitchFamily="18" charset="0"/>
                <a:ea typeface="Times New Roman" panose="02020603050405020304" pitchFamily="18" charset="0"/>
              </a:rPr>
              <a:t>and the </a:t>
            </a:r>
            <a:r>
              <a:rPr lang="en-US" sz="4800" kern="0" dirty="0">
                <a:solidFill>
                  <a:srgbClr val="FF0000"/>
                </a:solidFill>
                <a:effectLst/>
                <a:highlight>
                  <a:srgbClr val="FFFF00"/>
                </a:highlight>
                <a:latin typeface="Times New Roman" panose="02020603050405020304" pitchFamily="18" charset="0"/>
                <a:ea typeface="Times New Roman" panose="02020603050405020304" pitchFamily="18" charset="0"/>
              </a:rPr>
              <a:t>reasons for such decision</a:t>
            </a:r>
            <a:r>
              <a:rPr lang="en-US" sz="4800" kern="0" dirty="0">
                <a:effectLst/>
                <a:latin typeface="Times New Roman" panose="02020603050405020304" pitchFamily="18" charset="0"/>
                <a:ea typeface="Times New Roman" panose="02020603050405020304" pitchFamily="18" charset="0"/>
              </a:rPr>
              <a:t>.</a:t>
            </a:r>
            <a:r>
              <a:rPr lang="en-IN" sz="4400" dirty="0">
                <a:effectLst/>
              </a:rPr>
              <a:t> </a:t>
            </a: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84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85F80-92D2-BEE8-8AE2-08E9BE50EE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07B680-F6E5-3E27-9781-6A97EC021F5A}"/>
              </a:ext>
            </a:extLst>
          </p:cNvPr>
          <p:cNvSpPr txBox="1"/>
          <p:nvPr/>
        </p:nvSpPr>
        <p:spPr>
          <a:xfrm>
            <a:off x="0" y="146186"/>
            <a:ext cx="12192000" cy="6406626"/>
          </a:xfrm>
          <a:prstGeom prst="rect">
            <a:avLst/>
          </a:prstGeom>
          <a:noFill/>
        </p:spPr>
        <p:txBody>
          <a:bodyPr wrap="square">
            <a:spAutoFit/>
          </a:bodyPr>
          <a:lstStyle/>
          <a:p>
            <a:pPr marL="228600" indent="-228600" algn="just"/>
            <a:r>
              <a:rPr lang="en-IN" sz="4400" kern="0" dirty="0">
                <a:latin typeface="Times New Roman" panose="02020603050405020304" pitchFamily="18" charset="0"/>
                <a:ea typeface="Times New Roman" panose="02020603050405020304" pitchFamily="18" charset="0"/>
              </a:rPr>
              <a:t>Section 107 </a:t>
            </a:r>
            <a:r>
              <a:rPr lang="en-US" sz="4400" kern="0" dirty="0">
                <a:latin typeface="Times New Roman" panose="02020603050405020304" pitchFamily="18" charset="0"/>
                <a:ea typeface="Times New Roman" panose="02020603050405020304" pitchFamily="18" charset="0"/>
              </a:rPr>
              <a:t>(13)</a:t>
            </a:r>
          </a:p>
          <a:p>
            <a:pPr marL="228600" indent="-228600" algn="just"/>
            <a:r>
              <a:rPr lang="en-US" sz="4400" b="1" kern="0" dirty="0">
                <a:latin typeface="Times New Roman" panose="02020603050405020304" pitchFamily="18" charset="0"/>
                <a:ea typeface="Times New Roman" panose="02020603050405020304" pitchFamily="18" charset="0"/>
              </a:rPr>
              <a:t>Time limit for passing an order: </a:t>
            </a:r>
            <a:r>
              <a:rPr lang="en-US" sz="4400" kern="0" dirty="0">
                <a:effectLst/>
                <a:latin typeface="Times New Roman" panose="02020603050405020304" pitchFamily="18" charset="0"/>
                <a:ea typeface="Times New Roman" panose="02020603050405020304" pitchFamily="18" charset="0"/>
              </a:rPr>
              <a:t>The Appellate Authority shall, </a:t>
            </a:r>
            <a:r>
              <a:rPr lang="en-US" sz="4400" kern="0" dirty="0">
                <a:solidFill>
                  <a:srgbClr val="FF0000"/>
                </a:solidFill>
                <a:effectLst/>
                <a:latin typeface="Times New Roman" panose="02020603050405020304" pitchFamily="18" charset="0"/>
                <a:ea typeface="Times New Roman" panose="02020603050405020304" pitchFamily="18" charset="0"/>
              </a:rPr>
              <a:t>where it is possible to do so</a:t>
            </a:r>
            <a:r>
              <a:rPr lang="en-US" sz="4400" kern="0" dirty="0">
                <a:effectLst/>
                <a:latin typeface="Times New Roman" panose="02020603050405020304" pitchFamily="18" charset="0"/>
                <a:ea typeface="Times New Roman" panose="02020603050405020304" pitchFamily="18" charset="0"/>
              </a:rPr>
              <a:t>, hear and decide every appeal within a period of </a:t>
            </a:r>
            <a:r>
              <a:rPr lang="en-US" sz="4400" kern="0" dirty="0">
                <a:effectLst/>
                <a:highlight>
                  <a:srgbClr val="FFFF00"/>
                </a:highlight>
                <a:latin typeface="Times New Roman" panose="02020603050405020304" pitchFamily="18" charset="0"/>
                <a:ea typeface="Times New Roman" panose="02020603050405020304" pitchFamily="18" charset="0"/>
              </a:rPr>
              <a:t>one year </a:t>
            </a:r>
            <a:r>
              <a:rPr lang="en-US" sz="4400" kern="0" dirty="0">
                <a:effectLst/>
                <a:latin typeface="Times New Roman" panose="02020603050405020304" pitchFamily="18" charset="0"/>
                <a:ea typeface="Times New Roman" panose="02020603050405020304" pitchFamily="18" charset="0"/>
              </a:rPr>
              <a:t>from the date on which it is filed. </a:t>
            </a:r>
            <a:r>
              <a:rPr lang="en-US" sz="4400" kern="0" dirty="0">
                <a:latin typeface="Times New Roman" panose="02020603050405020304" pitchFamily="18" charset="0"/>
                <a:ea typeface="Times New Roman" panose="02020603050405020304" pitchFamily="18" charset="0"/>
              </a:rPr>
              <a:t>Delhi High Court has held ‘</a:t>
            </a:r>
            <a:r>
              <a:rPr lang="en-US" sz="4400" kern="0" dirty="0">
                <a:solidFill>
                  <a:srgbClr val="FF0000"/>
                </a:solidFill>
                <a:effectLst/>
                <a:latin typeface="Times New Roman" panose="02020603050405020304" pitchFamily="18" charset="0"/>
                <a:ea typeface="Times New Roman" panose="02020603050405020304" pitchFamily="18" charset="0"/>
              </a:rPr>
              <a:t>where it is possible to do so” does not mean to decided at own sweet will, the reasons has to be shown, for any delay, otherwise, adjudication proceedings is vitiated in law and quashed. </a:t>
            </a:r>
            <a:endParaRPr lang="en-IN" sz="4400" kern="0" dirty="0">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99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E0EA-509B-543F-CE7D-20C2FADC53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5747D4-6E98-7DBA-CFBC-88B3D40814C4}"/>
              </a:ext>
            </a:extLst>
          </p:cNvPr>
          <p:cNvSpPr txBox="1"/>
          <p:nvPr/>
        </p:nvSpPr>
        <p:spPr>
          <a:xfrm>
            <a:off x="0" y="146186"/>
            <a:ext cx="12192000" cy="4744632"/>
          </a:xfrm>
          <a:prstGeom prst="rect">
            <a:avLst/>
          </a:prstGeom>
          <a:noFill/>
        </p:spPr>
        <p:txBody>
          <a:bodyPr wrap="square">
            <a:spAutoFit/>
          </a:bodyPr>
          <a:lstStyle/>
          <a:p>
            <a:pPr algn="just"/>
            <a:r>
              <a:rPr lang="en-IN" sz="4800" kern="0" dirty="0">
                <a:latin typeface="Times New Roman" panose="02020603050405020304" pitchFamily="18" charset="0"/>
                <a:ea typeface="Times New Roman" panose="02020603050405020304" pitchFamily="18" charset="0"/>
              </a:rPr>
              <a:t>Section 107(10)</a:t>
            </a:r>
          </a:p>
          <a:p>
            <a:pPr algn="just"/>
            <a:r>
              <a:rPr lang="en-IN" sz="4800" kern="0" dirty="0">
                <a:effectLst/>
                <a:latin typeface="Times New Roman" panose="02020603050405020304" pitchFamily="18" charset="0"/>
                <a:ea typeface="Times New Roman" panose="02020603050405020304" pitchFamily="18" charset="0"/>
              </a:rPr>
              <a:t>Additional Grounds: </a:t>
            </a:r>
            <a:r>
              <a:rPr lang="en-US" sz="4800" kern="0" dirty="0">
                <a:effectLst/>
                <a:latin typeface="Times New Roman" panose="02020603050405020304" pitchFamily="18" charset="0"/>
                <a:ea typeface="Times New Roman" panose="02020603050405020304" pitchFamily="18" charset="0"/>
              </a:rPr>
              <a:t>allow an appellant to add any ground of appeal not specified in the grounds of appeal, if it is satisfied that the omission of that ground from the grounds of appeal was not </a:t>
            </a:r>
            <a:r>
              <a:rPr lang="en-US" sz="4800" kern="0" dirty="0" err="1">
                <a:effectLst/>
                <a:latin typeface="Times New Roman" panose="02020603050405020304" pitchFamily="18" charset="0"/>
                <a:ea typeface="Times New Roman" panose="02020603050405020304" pitchFamily="18" charset="0"/>
              </a:rPr>
              <a:t>wilful</a:t>
            </a:r>
            <a:r>
              <a:rPr lang="en-US" sz="4800" kern="0" dirty="0">
                <a:effectLst/>
                <a:latin typeface="Times New Roman" panose="02020603050405020304" pitchFamily="18" charset="0"/>
                <a:ea typeface="Times New Roman" panose="02020603050405020304" pitchFamily="18" charset="0"/>
              </a:rPr>
              <a:t> or unreasonable</a:t>
            </a:r>
            <a:r>
              <a:rPr lang="en-IN" sz="4800" kern="0" dirty="0">
                <a:latin typeface="Times New Roman" panose="02020603050405020304" pitchFamily="18" charset="0"/>
                <a:ea typeface="Times New Roman" panose="02020603050405020304" pitchFamily="18" charset="0"/>
              </a:rPr>
              <a:t>.</a:t>
            </a: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8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9C5C-2F9B-4537-12E4-0B632CE4D9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B3B960-0CF5-0533-9241-D31EF037F83D}"/>
              </a:ext>
            </a:extLst>
          </p:cNvPr>
          <p:cNvSpPr txBox="1"/>
          <p:nvPr/>
        </p:nvSpPr>
        <p:spPr>
          <a:xfrm>
            <a:off x="0" y="146186"/>
            <a:ext cx="12192000" cy="6714402"/>
          </a:xfrm>
          <a:prstGeom prst="rect">
            <a:avLst/>
          </a:prstGeom>
          <a:noFill/>
        </p:spPr>
        <p:txBody>
          <a:bodyPr wrap="square">
            <a:spAutoFit/>
          </a:bodyPr>
          <a:lstStyle/>
          <a:p>
            <a:pPr marL="457200" algn="just"/>
            <a:r>
              <a:rPr lang="en-IN" sz="3200" i="1" kern="100" dirty="0">
                <a:effectLst/>
                <a:latin typeface="Aptos" panose="020B0004020202020204" pitchFamily="34" charset="0"/>
                <a:ea typeface="Aptos" panose="020B0004020202020204" pitchFamily="34" charset="0"/>
                <a:cs typeface="Times New Roman" panose="02020603050405020304" pitchFamily="18" charset="0"/>
              </a:rPr>
              <a:t>Appeal can be argued on the basis of facts on record and the ground made out in the Appeal, however, question of law if involved on the basis of the facts on record, it can argued on those points even though it is raised first time. </a:t>
            </a:r>
          </a:p>
          <a:p>
            <a:pPr marL="457200" algn="just"/>
            <a:endParaRPr lang="en-IN" sz="3200" i="1" kern="100" dirty="0">
              <a:latin typeface="Aptos" panose="020B0004020202020204" pitchFamily="34" charset="0"/>
              <a:ea typeface="Aptos" panose="020B0004020202020204" pitchFamily="34" charset="0"/>
              <a:cs typeface="Times New Roman" panose="02020603050405020304" pitchFamily="18" charset="0"/>
            </a:endParaRPr>
          </a:p>
          <a:p>
            <a:pPr marL="457200" algn="just"/>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IN" sz="3200" dirty="0">
                <a:effectLst/>
                <a:latin typeface="Aptos" panose="020B0004020202020204" pitchFamily="34" charset="0"/>
                <a:ea typeface="Aptos" panose="020B0004020202020204" pitchFamily="34" charset="0"/>
                <a:cs typeface="Times New Roman" panose="02020603050405020304" pitchFamily="18" charset="0"/>
              </a:rPr>
              <a:t>In </a:t>
            </a:r>
            <a:r>
              <a:rPr lang="en-IN" sz="3200" b="1" i="1" dirty="0">
                <a:effectLst/>
                <a:latin typeface="Aptos" panose="020B0004020202020204" pitchFamily="34" charset="0"/>
                <a:ea typeface="Aptos" panose="020B0004020202020204" pitchFamily="34" charset="0"/>
                <a:cs typeface="Times New Roman" panose="02020603050405020304" pitchFamily="18" charset="0"/>
              </a:rPr>
              <a:t>National Textile </a:t>
            </a:r>
            <a:r>
              <a:rPr lang="en-IN" sz="3200" b="1" i="1" dirty="0" err="1">
                <a:effectLst/>
                <a:latin typeface="Aptos" panose="020B0004020202020204" pitchFamily="34" charset="0"/>
                <a:ea typeface="Aptos" panose="020B0004020202020204" pitchFamily="34" charset="0"/>
                <a:cs typeface="Times New Roman" panose="02020603050405020304" pitchFamily="18" charset="0"/>
              </a:rPr>
              <a:t>Corpn</a:t>
            </a:r>
            <a:r>
              <a:rPr lang="en-IN" sz="3200" b="1" i="1" dirty="0">
                <a:effectLst/>
                <a:latin typeface="Aptos" panose="020B0004020202020204" pitchFamily="34" charset="0"/>
                <a:ea typeface="Aptos" panose="020B0004020202020204" pitchFamily="34" charset="0"/>
                <a:cs typeface="Times New Roman" panose="02020603050405020304" pitchFamily="18" charset="0"/>
              </a:rPr>
              <a:t>. Ltd. v. Naresh Kumar Badri Kumar </a:t>
            </a:r>
            <a:r>
              <a:rPr lang="en-IN" sz="3200" b="1" i="1" dirty="0" err="1">
                <a:effectLst/>
                <a:latin typeface="Aptos" panose="020B0004020202020204" pitchFamily="34" charset="0"/>
                <a:ea typeface="Aptos" panose="020B0004020202020204" pitchFamily="34" charset="0"/>
                <a:cs typeface="Times New Roman" panose="02020603050405020304" pitchFamily="18" charset="0"/>
              </a:rPr>
              <a:t>Jagad</a:t>
            </a:r>
            <a:r>
              <a:rPr lang="en-IN" sz="3200" b="1" i="1" dirty="0">
                <a:effectLst/>
                <a:latin typeface="Aptos" panose="020B0004020202020204" pitchFamily="34" charset="0"/>
                <a:ea typeface="Aptos" panose="020B0004020202020204" pitchFamily="34" charset="0"/>
                <a:cs typeface="Times New Roman" panose="02020603050405020304" pitchFamily="18" charset="0"/>
              </a:rPr>
              <a:t>,</a:t>
            </a:r>
            <a:r>
              <a:rPr lang="en-IN" sz="3200" b="1" dirty="0">
                <a:effectLst/>
                <a:latin typeface="Aptos" panose="020B0004020202020204" pitchFamily="34" charset="0"/>
                <a:ea typeface="Aptos" panose="020B0004020202020204" pitchFamily="34" charset="0"/>
                <a:cs typeface="Times New Roman" panose="02020603050405020304" pitchFamily="18" charset="0"/>
              </a:rPr>
              <a:t> (2011) 12 SCC 695</a:t>
            </a:r>
            <a:r>
              <a:rPr lang="en-IN" sz="3200" dirty="0">
                <a:effectLst/>
                <a:latin typeface="Aptos" panose="020B0004020202020204" pitchFamily="34" charset="0"/>
                <a:ea typeface="Aptos" panose="020B0004020202020204" pitchFamily="34" charset="0"/>
                <a:cs typeface="Times New Roman" panose="02020603050405020304" pitchFamily="18" charset="0"/>
              </a:rPr>
              <a:t>:  it is held that “19. There is no quarrel to the settled legal proposition that a new plea cannot be taken in respect of any factual controversy whatsoever, however, a new ground raising a pure legal issue for which no inquiry/proof is required can be permitted to be raised by the court at any stage of the proceedings.</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23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8FEF-3642-3D9D-AE28-14004D7AE0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D8550F-D6D5-A7AC-143D-6B99B4E59E19}"/>
              </a:ext>
            </a:extLst>
          </p:cNvPr>
          <p:cNvSpPr txBox="1"/>
          <p:nvPr/>
        </p:nvSpPr>
        <p:spPr>
          <a:xfrm>
            <a:off x="0" y="146186"/>
            <a:ext cx="12192000" cy="7206845"/>
          </a:xfrm>
          <a:prstGeom prst="rect">
            <a:avLst/>
          </a:prstGeom>
          <a:noFill/>
        </p:spPr>
        <p:txBody>
          <a:bodyPr wrap="square">
            <a:spAutoFit/>
          </a:bodyPr>
          <a:lstStyle/>
          <a:p>
            <a:pPr marL="0" indent="0" algn="just">
              <a:buNone/>
            </a:pPr>
            <a:r>
              <a:rPr lang="en-US" sz="3200" b="1" i="0" dirty="0">
                <a:solidFill>
                  <a:srgbClr val="000000"/>
                </a:solidFill>
                <a:effectLst/>
              </a:rPr>
              <a:t>TELENOR CONSULT AS </a:t>
            </a:r>
            <a:r>
              <a:rPr lang="en-US" sz="3200" b="0" i="1" dirty="0">
                <a:solidFill>
                  <a:srgbClr val="000000"/>
                </a:solidFill>
                <a:effectLst/>
              </a:rPr>
              <a:t>Versus</a:t>
            </a:r>
            <a:r>
              <a:rPr lang="en-US" sz="3200" i="1" dirty="0">
                <a:solidFill>
                  <a:srgbClr val="000000"/>
                </a:solidFill>
              </a:rPr>
              <a:t> </a:t>
            </a:r>
            <a:r>
              <a:rPr lang="en-US" sz="3200" b="1" i="0" dirty="0">
                <a:solidFill>
                  <a:srgbClr val="000000"/>
                </a:solidFill>
                <a:effectLst/>
              </a:rPr>
              <a:t>COMMISSIONER OF SERVICE TAX (AUDIT-I), DELHI-I </a:t>
            </a:r>
            <a:r>
              <a:rPr lang="en-IN" sz="3200" b="1" i="0" dirty="0">
                <a:solidFill>
                  <a:srgbClr val="000000"/>
                </a:solidFill>
                <a:effectLst/>
              </a:rPr>
              <a:t>019 (24) G.S.T.L. 393 (Tri. - Del.) – </a:t>
            </a:r>
            <a:r>
              <a:rPr lang="en-IN" sz="3200" i="0" dirty="0">
                <a:solidFill>
                  <a:srgbClr val="000000"/>
                </a:solidFill>
                <a:effectLst/>
              </a:rPr>
              <a:t>appeal already filed, leaving ground in the case, which could have been favourable, even provisions of law, and jurisdictional errors were overlooked. The case referred at the hearing stage, and yet won the case, by making out a case by filing written submissions. </a:t>
            </a:r>
            <a:endParaRPr lang="en-IN" sz="3200" b="1" i="0" dirty="0">
              <a:solidFill>
                <a:srgbClr val="000000"/>
              </a:solidFill>
              <a:effectLst/>
            </a:endParaRPr>
          </a:p>
          <a:p>
            <a:pPr marL="0" indent="0" algn="just">
              <a:buNone/>
            </a:pPr>
            <a:endParaRPr lang="en-IN" sz="3200" b="1" dirty="0">
              <a:solidFill>
                <a:srgbClr val="000000"/>
              </a:solidFill>
            </a:endParaRPr>
          </a:p>
          <a:p>
            <a:pPr marL="0" indent="0" algn="just">
              <a:buNone/>
            </a:pPr>
            <a:r>
              <a:rPr lang="en-IN" sz="3200" b="1" dirty="0">
                <a:effectLst/>
              </a:rPr>
              <a:t>Shyam Spectra Private Limited (formerly </a:t>
            </a:r>
            <a:r>
              <a:rPr lang="en-IN" sz="3200" b="1" dirty="0" err="1">
                <a:effectLst/>
              </a:rPr>
              <a:t>Citycom</a:t>
            </a:r>
            <a:r>
              <a:rPr lang="en-IN" sz="3200" b="1" dirty="0">
                <a:effectLst/>
              </a:rPr>
              <a:t> Network Private Limited) V Commissioner of Service Tax, Delhi II FINAL ORDER NO. 56196/2024 dated 31.07.2024 – </a:t>
            </a:r>
            <a:r>
              <a:rPr lang="en-IN" sz="3200" dirty="0">
                <a:effectLst/>
              </a:rPr>
              <a:t>no reply filed, no hearing attended, appeal already filed without with attaching documents like service tax return filed showing exempted service, etc. </a:t>
            </a:r>
            <a:r>
              <a:rPr lang="en-IN" sz="3200" i="0" dirty="0">
                <a:solidFill>
                  <a:srgbClr val="000000"/>
                </a:solidFill>
                <a:effectLst/>
              </a:rPr>
              <a:t>The case referred at the hearing stage, and yet won the case, by making out a case by filing written submissions, as well as additional documents. </a:t>
            </a:r>
            <a:endParaRPr lang="en-IN" sz="3200" dirty="0">
              <a:effectLst/>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85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E5AB-2C09-E79A-828B-3990F31B72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EF0AD1-D01E-71DC-435E-187A59856EAD}"/>
              </a:ext>
            </a:extLst>
          </p:cNvPr>
          <p:cNvSpPr txBox="1"/>
          <p:nvPr/>
        </p:nvSpPr>
        <p:spPr>
          <a:xfrm>
            <a:off x="427566" y="146186"/>
            <a:ext cx="11184467" cy="3046988"/>
          </a:xfrm>
          <a:prstGeom prst="rect">
            <a:avLst/>
          </a:prstGeom>
          <a:noFill/>
        </p:spPr>
        <p:txBody>
          <a:bodyPr wrap="square">
            <a:spAutoFit/>
          </a:bodyPr>
          <a:lstStyle/>
          <a:p>
            <a:pPr marL="0" indent="0" algn="just">
              <a:buNone/>
            </a:pPr>
            <a:r>
              <a:rPr lang="en-IN" sz="3200" b="1" i="0" dirty="0">
                <a:solidFill>
                  <a:srgbClr val="000000"/>
                </a:solidFill>
                <a:effectLst/>
              </a:rPr>
              <a:t>Sourav Ganguly v. Commissioner of Central Goods &amp; Service Tax, 2020 SCC </a:t>
            </a:r>
            <a:r>
              <a:rPr lang="en-IN" sz="3200" b="1" i="0" dirty="0" err="1">
                <a:solidFill>
                  <a:srgbClr val="000000"/>
                </a:solidFill>
                <a:effectLst/>
              </a:rPr>
              <a:t>OnLine</a:t>
            </a:r>
            <a:r>
              <a:rPr lang="en-IN" sz="3200" b="1" i="0" dirty="0">
                <a:solidFill>
                  <a:srgbClr val="000000"/>
                </a:solidFill>
                <a:effectLst/>
              </a:rPr>
              <a:t> CESTAT 378 </a:t>
            </a:r>
            <a:r>
              <a:rPr lang="en-IN" sz="3200" i="0" dirty="0">
                <a:solidFill>
                  <a:srgbClr val="000000"/>
                </a:solidFill>
                <a:effectLst/>
              </a:rPr>
              <a:t>(Prayer</a:t>
            </a:r>
            <a:r>
              <a:rPr lang="en-IN" sz="3200" dirty="0">
                <a:solidFill>
                  <a:srgbClr val="000000"/>
                </a:solidFill>
              </a:rPr>
              <a:t>, of Interest, no ground taken for time barred before Adjudicating Authority, no document attached  facts were known to department. The Appeal was filed, with all relevant documents, and case was also made out a time barred. Interest was also sought. </a:t>
            </a:r>
            <a:endParaRPr lang="en-IN" sz="3200" dirty="0">
              <a:effectLst/>
            </a:endParaRPr>
          </a:p>
        </p:txBody>
      </p:sp>
    </p:spTree>
    <p:extLst>
      <p:ext uri="{BB962C8B-B14F-4D97-AF65-F5344CB8AC3E}">
        <p14:creationId xmlns:p14="http://schemas.microsoft.com/office/powerpoint/2010/main" val="1076934167"/>
      </p:ext>
    </p:extLst>
  </p:cSld>
  <p:clrMapOvr>
    <a:masterClrMapping/>
  </p:clrMapOvr>
</p:sld>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6223</TotalTime>
  <Words>2616</Words>
  <Application>Microsoft Macintosh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Aptos</vt:lpstr>
      <vt:lpstr>Arial</vt:lpstr>
      <vt:lpstr>Arial Black</vt:lpstr>
      <vt:lpstr>Bookman Old Style</vt:lpstr>
      <vt:lpstr>Calibri</vt:lpstr>
      <vt:lpstr>Open Sans</vt:lpstr>
      <vt:lpstr>Symbol</vt:lpstr>
      <vt:lpstr>Times</vt:lpstr>
      <vt:lpstr>Times New Roman</vt:lpstr>
      <vt:lpstr>Tw Cen MT</vt:lpstr>
      <vt:lpstr>Tw Cen MT Condensed</vt:lpstr>
      <vt:lpstr>Verdana</vt:lpstr>
      <vt:lpstr>Wingdings 3</vt:lpstr>
      <vt:lpstr>Integral</vt:lpstr>
      <vt:lpstr>Topic– ”appeal and Revision under GST- MAJOR challenges and representation”  BY icai and eIRC of ICAI Saturday,08tht  FEBRUARY 2025 – 6.00 PM – 07.00 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CONTROVERSIES UNDER GST</dc:title>
  <dc:creator>PC3</dc:creator>
  <cp:lastModifiedBy>JK MITTAL</cp:lastModifiedBy>
  <cp:revision>154</cp:revision>
  <dcterms:created xsi:type="dcterms:W3CDTF">2019-12-10T11:24:04Z</dcterms:created>
  <dcterms:modified xsi:type="dcterms:W3CDTF">2025-02-08T09:45:08Z</dcterms:modified>
</cp:coreProperties>
</file>